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8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7" r:id="rId3"/>
    <p:sldMasterId id="2147483692" r:id="rId4"/>
    <p:sldMasterId id="2147483707" r:id="rId5"/>
    <p:sldMasterId id="2147483722" r:id="rId6"/>
    <p:sldMasterId id="2147483737" r:id="rId7"/>
    <p:sldMasterId id="2147483752" r:id="rId8"/>
    <p:sldMasterId id="2147483767" r:id="rId9"/>
  </p:sldMasterIdLst>
  <p:notesMasterIdLst>
    <p:notesMasterId r:id="rId47"/>
  </p:notesMasterIdLst>
  <p:sldIdLst>
    <p:sldId id="302" r:id="rId10"/>
    <p:sldId id="320" r:id="rId11"/>
    <p:sldId id="321" r:id="rId12"/>
    <p:sldId id="318" r:id="rId13"/>
    <p:sldId id="317" r:id="rId14"/>
    <p:sldId id="319" r:id="rId15"/>
    <p:sldId id="315" r:id="rId16"/>
    <p:sldId id="316" r:id="rId17"/>
    <p:sldId id="322" r:id="rId18"/>
    <p:sldId id="313" r:id="rId19"/>
    <p:sldId id="314" r:id="rId20"/>
    <p:sldId id="268" r:id="rId21"/>
    <p:sldId id="309" r:id="rId22"/>
    <p:sldId id="278" r:id="rId23"/>
    <p:sldId id="310" r:id="rId24"/>
    <p:sldId id="311" r:id="rId25"/>
    <p:sldId id="323" r:id="rId26"/>
    <p:sldId id="325" r:id="rId27"/>
    <p:sldId id="283" r:id="rId28"/>
    <p:sldId id="312" r:id="rId29"/>
    <p:sldId id="306" r:id="rId30"/>
    <p:sldId id="286" r:id="rId31"/>
    <p:sldId id="287" r:id="rId32"/>
    <p:sldId id="288" r:id="rId33"/>
    <p:sldId id="289" r:id="rId34"/>
    <p:sldId id="327" r:id="rId35"/>
    <p:sldId id="290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26" r:id="rId46"/>
  </p:sldIdLst>
  <p:sldSz cx="9144000" cy="6858000" type="screen4x3"/>
  <p:notesSz cx="6858000" cy="9144000"/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5050"/>
    <a:srgbClr val="2D0EB2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>
      <p:cViewPr varScale="1">
        <p:scale>
          <a:sx n="85" d="100"/>
          <a:sy n="85" d="100"/>
        </p:scale>
        <p:origin x="36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tags" Target="tags/tag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A2BE1-A79D-4BF3-90B6-A11C3F938AEF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1EBA3-7B96-48C0-91CB-B984A42F4B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6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1EBA3-7B96-48C0-91CB-B984A42F4B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723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44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775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9935A-B226-468C-8A86-83D36920EB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5401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2E4F4-C513-46F4-B11D-71B2851BD9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8183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CC7FD-7635-48C1-AD4A-517B622BE8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24743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94492-E9AF-42E4-BEA4-552CE10B2B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21820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22CC0-8445-4D48-8446-A559183933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2897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3F6A0-42D8-4C73-A932-3585BF0C634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3488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DCF16-D20B-4446-A2F3-BB30B5FD1C6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33292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00AE0-9FB6-4BB8-9F7A-648FFD7BE9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84895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1149D-9C69-4C90-89CA-22ACC47918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7693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C60532-2912-4BAD-88B0-B7264139B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93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11777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591F80-C814-4F51-B566-E4D31D0473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56309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896E9E-851E-4045-A09B-79F67FFAD1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0886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77C6C5-E047-401F-932A-77770E1C13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0706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8B067-9D91-4BAD-8266-E9572AFDA7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57113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9935A-B226-468C-8A86-83D36920EB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0019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2E4F4-C513-46F4-B11D-71B2851BD9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44493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CC7FD-7635-48C1-AD4A-517B622BE8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90725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94492-E9AF-42E4-BEA4-552CE10B2B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16541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22CC0-8445-4D48-8446-A559183933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0164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3F6A0-42D8-4C73-A932-3585BF0C634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566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150938" y="214314"/>
            <a:ext cx="7804151" cy="591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2C421-F740-45CF-B7B3-A502313BF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6161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DCF16-D20B-4446-A2F3-BB30B5FD1C6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11464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00AE0-9FB6-4BB8-9F7A-648FFD7BE9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43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1149D-9C69-4C90-89CA-22ACC47918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57368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C60532-2912-4BAD-88B0-B7264139B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9378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591F80-C814-4F51-B566-E4D31D0473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3454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896E9E-851E-4045-A09B-79F67FFAD1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649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896E9E-851E-4045-A09B-79F67FFAD1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97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77C6C5-E047-401F-932A-77770E1C13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547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8B067-9D91-4BAD-8266-E9572AFDA7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72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9935A-B226-468C-8A86-83D36920EB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623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2E4F4-C513-46F4-B11D-71B2851BD9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12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CC7FD-7635-48C1-AD4A-517B622BE8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5249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94492-E9AF-42E4-BEA4-552CE10B2B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07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888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22CC0-8445-4D48-8446-A559183933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814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3F6A0-42D8-4C73-A932-3585BF0C634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421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DCF16-D20B-4446-A2F3-BB30B5FD1C6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896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00AE0-9FB6-4BB8-9F7A-648FFD7BE9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3853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1149D-9C69-4C90-89CA-22ACC47918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9403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C60532-2912-4BAD-88B0-B7264139B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8094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591F80-C814-4F51-B566-E4D31D0473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026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896E9E-851E-4045-A09B-79F67FFAD1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8267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77C6C5-E047-401F-932A-77770E1C13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831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8B067-9D91-4BAD-8266-E9572AFDA7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354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903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9935A-B226-468C-8A86-83D36920EB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719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2E4F4-C513-46F4-B11D-71B2851BD9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3155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CC7FD-7635-48C1-AD4A-517B622BE8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0203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94492-E9AF-42E4-BEA4-552CE10B2B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085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22CC0-8445-4D48-8446-A559183933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228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3F6A0-42D8-4C73-A932-3585BF0C634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3454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DCF16-D20B-4446-A2F3-BB30B5FD1C6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8413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00AE0-9FB6-4BB8-9F7A-648FFD7BE9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893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1149D-9C69-4C90-89CA-22ACC47918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74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C60532-2912-4BAD-88B0-B7264139B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28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8321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591F80-C814-4F51-B566-E4D31D0473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7174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896E9E-851E-4045-A09B-79F67FFAD1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2729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77C6C5-E047-401F-932A-77770E1C13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2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8B067-9D91-4BAD-8266-E9572AFDA7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19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9935A-B226-468C-8A86-83D36920EB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748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2E4F4-C513-46F4-B11D-71B2851BD9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2931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CC7FD-7635-48C1-AD4A-517B622BE8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84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94492-E9AF-42E4-BEA4-552CE10B2B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3972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22CC0-8445-4D48-8446-A559183933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8959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3F6A0-42D8-4C73-A932-3585BF0C634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08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72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DCF16-D20B-4446-A2F3-BB30B5FD1C6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1683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00AE0-9FB6-4BB8-9F7A-648FFD7BE9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1854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1149D-9C69-4C90-89CA-22ACC47918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8293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C60532-2912-4BAD-88B0-B7264139B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072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591F80-C814-4F51-B566-E4D31D0473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292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896E9E-851E-4045-A09B-79F67FFAD1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1104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77C6C5-E047-401F-932A-77770E1C13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022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8B067-9D91-4BAD-8266-E9572AFDA7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4834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9935A-B226-468C-8A86-83D36920EB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317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2E4F4-C513-46F4-B11D-71B2851BD9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1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188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CC7FD-7635-48C1-AD4A-517B622BE8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6551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94492-E9AF-42E4-BEA4-552CE10B2B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491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22CC0-8445-4D48-8446-A559183933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6434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3F6A0-42D8-4C73-A932-3585BF0C634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0092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DCF16-D20B-4446-A2F3-BB30B5FD1C6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9102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00AE0-9FB6-4BB8-9F7A-648FFD7BE9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839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1149D-9C69-4C90-89CA-22ACC47918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5650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C60532-2912-4BAD-88B0-B7264139B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4223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591F80-C814-4F51-B566-E4D31D0473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689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896E9E-851E-4045-A09B-79F67FFAD1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466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854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77C6C5-E047-401F-932A-77770E1C13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914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8B067-9D91-4BAD-8266-E9572AFDA7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6252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9935A-B226-468C-8A86-83D36920EB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3189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2E4F4-C513-46F4-B11D-71B2851BD9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4328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CC7FD-7635-48C1-AD4A-517B622BE8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9206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94492-E9AF-42E4-BEA4-552CE10B2B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2078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22CC0-8445-4D48-8446-A559183933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5976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3F6A0-42D8-4C73-A932-3585BF0C634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7787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DCF16-D20B-4446-A2F3-BB30B5FD1C6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962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00AE0-9FB6-4BB8-9F7A-648FFD7BE9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415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900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1149D-9C69-4C90-89CA-22ACC47918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20207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C60532-2912-4BAD-88B0-B7264139B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58717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591F80-C814-4F51-B566-E4D31D0473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0001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896E9E-851E-4045-A09B-79F67FFAD1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42519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77C6C5-E047-401F-932A-77770E1C13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74810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8B067-9D91-4BAD-8266-E9572AFDA7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3399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9935A-B226-468C-8A86-83D36920EB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37220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2E4F4-C513-46F4-B11D-71B2851BD9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816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CC7FD-7635-48C1-AD4A-517B622BE8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6088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94492-E9AF-42E4-BEA4-552CE10B2B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375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833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22CC0-8445-4D48-8446-A559183933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2469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3F6A0-42D8-4C73-A932-3585BF0C634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23291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DCF16-D20B-4446-A2F3-BB30B5FD1C6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54950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00AE0-9FB6-4BB8-9F7A-648FFD7BE9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8267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1149D-9C69-4C90-89CA-22ACC47918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104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C60532-2912-4BAD-88B0-B7264139B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6730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591F80-C814-4F51-B566-E4D31D0473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26724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896E9E-851E-4045-A09B-79F67FFAD1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24791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77C6C5-E047-401F-932A-77770E1C13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71473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8B067-9D91-4BAD-8266-E9572AFDA7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401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slideLayout" Target="../slideLayouts/slideLayout1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213F8-D8F9-4341-939B-F81989FDE22D}" type="datetimeFigureOut">
              <a:rPr lang="en-US" smtClean="0"/>
              <a:pPr/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96A44-0455-481E-816E-2AC3F5EF7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6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algn="ctr"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fld id="{14E96665-44DE-4736-B276-97A39D384365}" type="slidenum">
              <a:rPr 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62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algn="ctr"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fld id="{14E96665-44DE-4736-B276-97A39D384365}" type="slidenum">
              <a:rPr 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64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algn="ctr"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fld id="{14E96665-44DE-4736-B276-97A39D384365}" type="slidenum">
              <a:rPr 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44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algn="ctr"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fld id="{14E96665-44DE-4736-B276-97A39D384365}" type="slidenum">
              <a:rPr 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64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algn="ctr"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fld id="{14E96665-44DE-4736-B276-97A39D384365}" type="slidenum">
              <a:rPr 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6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algn="ctr"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fld id="{14E96665-44DE-4736-B276-97A39D384365}" type="slidenum">
              <a:rPr 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algn="ctr"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fld id="{14E96665-44DE-4736-B276-97A39D384365}" type="slidenum">
              <a:rPr 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78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algn="ctr" fontAlgn="base"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>
                <a:latin typeface="+mn-lt"/>
              </a:defRPr>
            </a:lvl1pPr>
          </a:lstStyle>
          <a:p>
            <a:pPr fontAlgn="base">
              <a:spcAft>
                <a:spcPct val="0"/>
              </a:spcAft>
            </a:pPr>
            <a:fld id="{14E96665-44DE-4736-B276-97A39D384365}" type="slidenum">
              <a:rPr 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51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mathvn.com/2012/11/lich-su-ngay-nha-giao-viet-nam-2011.html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microsoft.com/office/2007/relationships/hdphoto" Target="../media/hdphoto1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audio" Target="../media/audio3.wav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audio" Target="../media/audio3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audio" Target="../media/audio3.wav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5" Type="http://schemas.openxmlformats.org/officeDocument/2006/relationships/slide" Target="slide4.xml"/><Relationship Id="rId4" Type="http://schemas.openxmlformats.org/officeDocument/2006/relationships/audio" Target="../media/audio3.wav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76200" y="-152400"/>
            <a:ext cx="8915400" cy="13112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dirty="0">
                <a:solidFill>
                  <a:schemeClr val="accent2"/>
                </a:solidFill>
                <a:latin typeface=".VnBodoniH" pitchFamily="34" charset="0"/>
              </a:rPr>
              <a:t>Xin </a:t>
            </a:r>
            <a:r>
              <a:rPr lang="en-US" sz="4000" dirty="0" err="1">
                <a:solidFill>
                  <a:schemeClr val="accent2"/>
                </a:solidFill>
                <a:latin typeface=".VnBodoniH" pitchFamily="34" charset="0"/>
              </a:rPr>
              <a:t>kÝnh</a:t>
            </a:r>
            <a:r>
              <a:rPr lang="en-US" sz="4000" dirty="0">
                <a:solidFill>
                  <a:schemeClr val="accent2"/>
                </a:solidFill>
                <a:latin typeface=".VnBodoniH" pitchFamily="34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latin typeface=".VnBodoniH" pitchFamily="34" charset="0"/>
              </a:rPr>
              <a:t>Chµo</a:t>
            </a:r>
            <a:r>
              <a:rPr lang="en-US" sz="4000" dirty="0">
                <a:solidFill>
                  <a:schemeClr val="accent2"/>
                </a:solidFill>
                <a:latin typeface=".VnBodoniH" pitchFamily="34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latin typeface=".VnBodoniH" pitchFamily="34" charset="0"/>
              </a:rPr>
              <a:t>quý</a:t>
            </a:r>
            <a:r>
              <a:rPr lang="en-US" sz="4000" dirty="0">
                <a:solidFill>
                  <a:schemeClr val="accent2"/>
                </a:solidFill>
                <a:latin typeface=".VnBodoniH" pitchFamily="34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latin typeface=".VnBodoniH" pitchFamily="34" charset="0"/>
              </a:rPr>
              <a:t>thÇy</a:t>
            </a:r>
            <a:r>
              <a:rPr lang="en-US" sz="4000" dirty="0">
                <a:solidFill>
                  <a:schemeClr val="accent2"/>
                </a:solidFill>
                <a:latin typeface=".VnBodoniH" pitchFamily="34" charset="0"/>
              </a:rPr>
              <a:t> c« </a:t>
            </a:r>
            <a:r>
              <a:rPr lang="en-US" sz="4000" dirty="0" err="1">
                <a:solidFill>
                  <a:schemeClr val="accent2"/>
                </a:solidFill>
                <a:latin typeface=".VnBodoniH" pitchFamily="34" charset="0"/>
              </a:rPr>
              <a:t>vÒ</a:t>
            </a:r>
            <a:r>
              <a:rPr lang="en-US" sz="4000" dirty="0">
                <a:solidFill>
                  <a:schemeClr val="accent2"/>
                </a:solidFill>
                <a:latin typeface=".VnBodoniH" pitchFamily="34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latin typeface=".VnBodoniH" pitchFamily="34" charset="0"/>
              </a:rPr>
              <a:t>dù</a:t>
            </a:r>
            <a:r>
              <a:rPr lang="en-US" sz="4000" dirty="0">
                <a:solidFill>
                  <a:schemeClr val="accent2"/>
                </a:solidFill>
                <a:latin typeface=".VnBodoniH" pitchFamily="34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latin typeface=".VnBodoniH" pitchFamily="34" charset="0"/>
              </a:rPr>
              <a:t>tiÕt</a:t>
            </a:r>
            <a:r>
              <a:rPr lang="en-US" sz="4000" dirty="0">
                <a:solidFill>
                  <a:schemeClr val="accent2"/>
                </a:solidFill>
                <a:latin typeface=".VnBodoniH" pitchFamily="34" charset="0"/>
              </a:rPr>
              <a:t>  </a:t>
            </a:r>
            <a:r>
              <a:rPr lang="en-US" sz="4000" dirty="0" err="1">
                <a:solidFill>
                  <a:schemeClr val="accent2"/>
                </a:solidFill>
                <a:latin typeface=".VnBodoniH" pitchFamily="34" charset="0"/>
              </a:rPr>
              <a:t>ng</a:t>
            </a:r>
            <a:r>
              <a:rPr lang="en-US" sz="4000" dirty="0">
                <a:solidFill>
                  <a:schemeClr val="accent2"/>
                </a:solidFill>
                <a:latin typeface=".VnBodoniH" pitchFamily="34" charset="0"/>
              </a:rPr>
              <a:t>÷ </a:t>
            </a:r>
            <a:r>
              <a:rPr lang="en-US" sz="4000" dirty="0" err="1">
                <a:solidFill>
                  <a:schemeClr val="accent2"/>
                </a:solidFill>
                <a:latin typeface=".VnBodoniH" pitchFamily="34" charset="0"/>
              </a:rPr>
              <a:t>v¨n</a:t>
            </a:r>
            <a:r>
              <a:rPr lang="en-US" sz="4000" dirty="0">
                <a:solidFill>
                  <a:schemeClr val="accent2"/>
                </a:solidFill>
                <a:latin typeface=".VnBodoniH" pitchFamily="34" charset="0"/>
              </a:rPr>
              <a:t> 6</a:t>
            </a:r>
          </a:p>
        </p:txBody>
      </p:sp>
      <p:pic>
        <p:nvPicPr>
          <p:cNvPr id="9223" name="Picture 7" descr="lich su ngay nha giao viet nam 20 11 (1982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58875"/>
            <a:ext cx="8610600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8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8" descr="787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"/>
            <a:ext cx="6705600" cy="229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10" descr="e3000_trungla3fcc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10000"/>
            <a:ext cx="4343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232611" y="2726323"/>
            <a:ext cx="47625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</a:rPr>
              <a:t>H1: - </a:t>
            </a:r>
            <a:r>
              <a:rPr lang="en-US" sz="2800" dirty="0" err="1">
                <a:solidFill>
                  <a:srgbClr val="FF0000"/>
                </a:solidFill>
              </a:rPr>
              <a:t>Một</a:t>
            </a:r>
            <a:r>
              <a:rPr lang="en-US" sz="2800" dirty="0">
                <a:solidFill>
                  <a:srgbClr val="FF0000"/>
                </a:solidFill>
              </a:rPr>
              <a:t> con </a:t>
            </a:r>
            <a:r>
              <a:rPr lang="en-US" sz="2800" dirty="0" err="1" smtClean="0">
                <a:solidFill>
                  <a:srgbClr val="FF0000"/>
                </a:solidFill>
              </a:rPr>
              <a:t>chim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FF0000"/>
                </a:solidFill>
              </a:rPr>
              <a:t>- Một </a:t>
            </a:r>
            <a:r>
              <a:rPr lang="en-US" sz="2800" dirty="0">
                <a:solidFill>
                  <a:srgbClr val="FF0000"/>
                </a:solidFill>
              </a:rPr>
              <a:t>con chim đậu trên cành.</a:t>
            </a:r>
          </a:p>
        </p:txBody>
      </p:sp>
      <p:sp>
        <p:nvSpPr>
          <p:cNvPr id="26635" name="Text Box 15"/>
          <p:cNvSpPr txBox="1">
            <a:spLocks noChangeArrowheads="1"/>
          </p:cNvSpPr>
          <p:nvPr/>
        </p:nvSpPr>
        <p:spPr bwMode="auto">
          <a:xfrm>
            <a:off x="152400" y="4953000"/>
            <a:ext cx="4343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prstClr val="black"/>
                </a:solidFill>
              </a:rPr>
              <a:t>H2: </a:t>
            </a:r>
            <a:r>
              <a:rPr lang="en-US" sz="2800" dirty="0">
                <a:solidFill>
                  <a:srgbClr val="0070C0"/>
                </a:solidFill>
              </a:rPr>
              <a:t>- </a:t>
            </a:r>
            <a:r>
              <a:rPr lang="en-US" sz="2800" dirty="0" err="1">
                <a:solidFill>
                  <a:srgbClr val="0070C0"/>
                </a:solidFill>
              </a:rPr>
              <a:t>Hai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quả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trứng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800" dirty="0" err="1">
                <a:solidFill>
                  <a:srgbClr val="0070C0"/>
                </a:solidFill>
              </a:rPr>
              <a:t>Trong</a:t>
            </a:r>
            <a:r>
              <a:rPr lang="en-US" sz="2800" dirty="0">
                <a:solidFill>
                  <a:srgbClr val="0070C0"/>
                </a:solidFill>
              </a:rPr>
              <a:t> ổ </a:t>
            </a:r>
            <a:r>
              <a:rPr lang="en-US" sz="2800" dirty="0" err="1">
                <a:solidFill>
                  <a:srgbClr val="0070C0"/>
                </a:solidFill>
              </a:rPr>
              <a:t>có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hai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quả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trứng</a:t>
            </a:r>
            <a:r>
              <a:rPr lang="en-US" sz="280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.</a:t>
            </a:r>
            <a:endParaRPr lang="en-US" sz="28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04800" y="24319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 err="1" smtClean="0">
                <a:solidFill>
                  <a:srgbClr val="92D050"/>
                </a:solidFill>
              </a:rPr>
              <a:t>Xem</a:t>
            </a:r>
            <a:r>
              <a:rPr lang="en-US" sz="2800" dirty="0" smtClean="0">
                <a:solidFill>
                  <a:srgbClr val="92D050"/>
                </a:solidFill>
              </a:rPr>
              <a:t> </a:t>
            </a:r>
            <a:r>
              <a:rPr lang="en-US" sz="2800" dirty="0" err="1" smtClean="0">
                <a:solidFill>
                  <a:srgbClr val="92D050"/>
                </a:solidFill>
              </a:rPr>
              <a:t>tranh</a:t>
            </a:r>
            <a:r>
              <a:rPr lang="en-US" sz="2800" dirty="0" smtClean="0">
                <a:solidFill>
                  <a:srgbClr val="92D050"/>
                </a:solidFill>
              </a:rPr>
              <a:t> </a:t>
            </a:r>
            <a:r>
              <a:rPr lang="en-US" sz="2800" dirty="0" err="1">
                <a:solidFill>
                  <a:srgbClr val="92D050"/>
                </a:solidFill>
              </a:rPr>
              <a:t>và</a:t>
            </a:r>
            <a:r>
              <a:rPr lang="en-US" sz="2800" dirty="0">
                <a:solidFill>
                  <a:srgbClr val="92D050"/>
                </a:solidFill>
              </a:rPr>
              <a:t> </a:t>
            </a:r>
            <a:r>
              <a:rPr lang="en-US" sz="2800" dirty="0" err="1">
                <a:solidFill>
                  <a:srgbClr val="92D050"/>
                </a:solidFill>
              </a:rPr>
              <a:t>đặt</a:t>
            </a:r>
            <a:r>
              <a:rPr lang="en-US" sz="2800" dirty="0">
                <a:solidFill>
                  <a:srgbClr val="92D050"/>
                </a:solidFill>
              </a:rPr>
              <a:t> </a:t>
            </a:r>
            <a:r>
              <a:rPr lang="en-US" sz="2800" dirty="0" err="1">
                <a:solidFill>
                  <a:srgbClr val="92D050"/>
                </a:solidFill>
              </a:rPr>
              <a:t>câu</a:t>
            </a:r>
            <a:r>
              <a:rPr lang="en-US" sz="2800" dirty="0">
                <a:solidFill>
                  <a:srgbClr val="92D050"/>
                </a:solidFill>
              </a:rPr>
              <a:t> </a:t>
            </a:r>
            <a:r>
              <a:rPr lang="en-US" sz="2800" dirty="0" err="1">
                <a:solidFill>
                  <a:srgbClr val="92D050"/>
                </a:solidFill>
              </a:rPr>
              <a:t>có</a:t>
            </a:r>
            <a:r>
              <a:rPr lang="en-US" sz="2800" dirty="0">
                <a:solidFill>
                  <a:srgbClr val="92D050"/>
                </a:solidFill>
              </a:rPr>
              <a:t> </a:t>
            </a:r>
            <a:r>
              <a:rPr lang="en-US" sz="2800" dirty="0" err="1">
                <a:solidFill>
                  <a:srgbClr val="92D050"/>
                </a:solidFill>
              </a:rPr>
              <a:t>số</a:t>
            </a:r>
            <a:r>
              <a:rPr lang="en-US" sz="2800" dirty="0">
                <a:solidFill>
                  <a:srgbClr val="92D050"/>
                </a:solidFill>
              </a:rPr>
              <a:t> </a:t>
            </a:r>
            <a:r>
              <a:rPr lang="en-US" sz="2800" dirty="0" err="1" smtClean="0">
                <a:solidFill>
                  <a:srgbClr val="92D050"/>
                </a:solidFill>
              </a:rPr>
              <a:t>từ</a:t>
            </a:r>
            <a:r>
              <a:rPr lang="en-US" sz="2800" dirty="0" smtClean="0">
                <a:solidFill>
                  <a:srgbClr val="92D050"/>
                </a:solidFill>
              </a:rPr>
              <a:t>.</a:t>
            </a:r>
            <a:endParaRPr lang="en-US" sz="2800" dirty="0">
              <a:solidFill>
                <a:srgbClr val="92D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808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/>
      <p:bldP spid="266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-304800" y="0"/>
            <a:ext cx="7010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66FF"/>
                </a:solidFill>
              </a:rPr>
              <a:t>Từ những hình ảnh dưới đây, em hãy tìm </a:t>
            </a:r>
          </a:p>
          <a:p>
            <a:pPr algn="ctr"/>
            <a:r>
              <a:rPr lang="en-US" sz="2800" b="1">
                <a:solidFill>
                  <a:srgbClr val="0066FF"/>
                </a:solidFill>
              </a:rPr>
              <a:t>một câu ca dao có sử dụng số từ</a:t>
            </a:r>
          </a:p>
        </p:txBody>
      </p:sp>
      <p:sp>
        <p:nvSpPr>
          <p:cNvPr id="21507" name="Tree"/>
          <p:cNvSpPr>
            <a:spLocks noEditPoints="1" noChangeArrowheads="1"/>
          </p:cNvSpPr>
          <p:nvPr/>
        </p:nvSpPr>
        <p:spPr bwMode="auto">
          <a:xfrm>
            <a:off x="0" y="1600200"/>
            <a:ext cx="1819275" cy="180975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508" name="Tree"/>
          <p:cNvSpPr>
            <a:spLocks noEditPoints="1" noChangeArrowheads="1"/>
          </p:cNvSpPr>
          <p:nvPr/>
        </p:nvSpPr>
        <p:spPr bwMode="auto">
          <a:xfrm>
            <a:off x="2514600" y="2057400"/>
            <a:ext cx="1809750" cy="21336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509" name="Tree"/>
          <p:cNvSpPr>
            <a:spLocks noEditPoints="1" noChangeArrowheads="1"/>
          </p:cNvSpPr>
          <p:nvPr/>
        </p:nvSpPr>
        <p:spPr bwMode="auto">
          <a:xfrm>
            <a:off x="3886200" y="1981200"/>
            <a:ext cx="1809750" cy="21336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609600" y="4724400"/>
            <a:ext cx="5181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Một </a:t>
            </a:r>
            <a:r>
              <a:rPr lang="en-US" sz="2800" b="1">
                <a:solidFill>
                  <a:srgbClr val="0066FF"/>
                </a:solidFill>
              </a:rPr>
              <a:t>cây làm chẳng nên non </a:t>
            </a:r>
          </a:p>
          <a:p>
            <a:pPr algn="ctr"/>
            <a:endParaRPr lang="en-US" sz="2800" b="1">
              <a:solidFill>
                <a:srgbClr val="0066FF"/>
              </a:solidFill>
            </a:endParaRPr>
          </a:p>
          <a:p>
            <a:pPr algn="ctr"/>
            <a:r>
              <a:rPr lang="en-US" sz="2800" b="1">
                <a:solidFill>
                  <a:srgbClr val="FF0000"/>
                </a:solidFill>
              </a:rPr>
              <a:t>Ba</a:t>
            </a:r>
            <a:r>
              <a:rPr lang="en-US" sz="2800" b="1">
                <a:solidFill>
                  <a:srgbClr val="0066FF"/>
                </a:solidFill>
              </a:rPr>
              <a:t> cây chụm lại nên hòn núi cao.</a:t>
            </a:r>
          </a:p>
        </p:txBody>
      </p:sp>
      <p:sp>
        <p:nvSpPr>
          <p:cNvPr id="21511" name="Tree"/>
          <p:cNvSpPr>
            <a:spLocks noEditPoints="1" noChangeArrowheads="1"/>
          </p:cNvSpPr>
          <p:nvPr/>
        </p:nvSpPr>
        <p:spPr bwMode="auto">
          <a:xfrm>
            <a:off x="1905000" y="2133600"/>
            <a:ext cx="1809750" cy="21336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143000"/>
            <a:ext cx="3657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43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  <p:bldP spid="952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9" name="Picture 15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2" y="1811339"/>
            <a:ext cx="19732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3" y="1146175"/>
            <a:ext cx="1758951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0" y="1677989"/>
            <a:ext cx="2520951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240339"/>
            <a:ext cx="25876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3" y="3141664"/>
            <a:ext cx="2387600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6" y="4449764"/>
            <a:ext cx="2941639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039" y="3881438"/>
            <a:ext cx="2830512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77" y="3133725"/>
            <a:ext cx="1966913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25" y="2136776"/>
            <a:ext cx="1411288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865" y="1560514"/>
            <a:ext cx="14192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966914"/>
            <a:ext cx="1708151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4" y="2765426"/>
            <a:ext cx="1900237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32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Text Box 2"/>
          <p:cNvSpPr txBox="1">
            <a:spLocks noChangeArrowheads="1"/>
          </p:cNvSpPr>
          <p:nvPr/>
        </p:nvSpPr>
        <p:spPr bwMode="auto">
          <a:xfrm>
            <a:off x="381000" y="1031875"/>
            <a:ext cx="8991600" cy="308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</a:rPr>
              <a:t>a) (…)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</a:rPr>
              <a:t> Các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</a:rPr>
              <a:t> hoàng tử phải cởi giáp xin hàng.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</a:rPr>
              <a:t>Thạch Sanh sai dọn một bữa cơm thết đãi 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</a:rPr>
              <a:t>những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</a:rPr>
              <a:t> kẻ thua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</a:rPr>
              <a:t>trận.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</a:rPr>
              <a:t>Cả mấy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</a:rPr>
              <a:t> vạn tướng lĩnh, quân sĩ thấy Thach Sanh chỉ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</a:rPr>
              <a:t>cho dọn ra vẻn vẹn có một niêu cơm tí xíu, bĩu môi, không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</a:rPr>
              <a:t>muốn cầm đũa.                                                       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</a:rPr>
              <a:t>(Thạch Sanh)</a:t>
            </a: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                                                                                                              </a:t>
            </a:r>
          </a:p>
        </p:txBody>
      </p:sp>
      <p:sp>
        <p:nvSpPr>
          <p:cNvPr id="362499" name="AutoShape 3"/>
          <p:cNvSpPr>
            <a:spLocks noChangeArrowheads="1"/>
          </p:cNvSpPr>
          <p:nvPr/>
        </p:nvSpPr>
        <p:spPr bwMode="auto">
          <a:xfrm>
            <a:off x="0" y="4572000"/>
            <a:ext cx="5867400" cy="2209800"/>
          </a:xfrm>
          <a:prstGeom prst="cloudCallout">
            <a:avLst>
              <a:gd name="adj1" fmla="val 7819"/>
              <a:gd name="adj2" fmla="val -8735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smtClean="0">
                <a:solidFill>
                  <a:srgbClr val="000099"/>
                </a:solidFill>
                <a:latin typeface="Times New Roman" pitchFamily="18" charset="0"/>
              </a:rPr>
              <a:t>Các từ được in đậm bổ sung ý nghĩa cho từ nào ?</a:t>
            </a:r>
          </a:p>
        </p:txBody>
      </p:sp>
      <p:sp>
        <p:nvSpPr>
          <p:cNvPr id="362502" name="Line 6"/>
          <p:cNvSpPr>
            <a:spLocks noChangeShapeType="1"/>
          </p:cNvSpPr>
          <p:nvPr/>
        </p:nvSpPr>
        <p:spPr bwMode="auto">
          <a:xfrm>
            <a:off x="2260600" y="1463842"/>
            <a:ext cx="1219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03" name="Line 7"/>
          <p:cNvSpPr>
            <a:spLocks noChangeShapeType="1"/>
          </p:cNvSpPr>
          <p:nvPr/>
        </p:nvSpPr>
        <p:spPr bwMode="auto">
          <a:xfrm>
            <a:off x="1498600" y="14478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04" name="Line 8"/>
          <p:cNvSpPr>
            <a:spLocks noChangeShapeType="1"/>
          </p:cNvSpPr>
          <p:nvPr/>
        </p:nvSpPr>
        <p:spPr bwMode="auto">
          <a:xfrm>
            <a:off x="6527800" y="20828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05" name="Line 9"/>
          <p:cNvSpPr>
            <a:spLocks noChangeShapeType="1"/>
          </p:cNvSpPr>
          <p:nvPr/>
        </p:nvSpPr>
        <p:spPr bwMode="auto">
          <a:xfrm>
            <a:off x="7696200" y="20574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06" name="Line 10"/>
          <p:cNvSpPr>
            <a:spLocks noChangeShapeType="1"/>
          </p:cNvSpPr>
          <p:nvPr/>
        </p:nvSpPr>
        <p:spPr bwMode="auto">
          <a:xfrm>
            <a:off x="1270000" y="27432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07" name="Line 11"/>
          <p:cNvSpPr>
            <a:spLocks noChangeShapeType="1"/>
          </p:cNvSpPr>
          <p:nvPr/>
        </p:nvSpPr>
        <p:spPr bwMode="auto">
          <a:xfrm>
            <a:off x="2565400" y="2743200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08" name="Line 12"/>
          <p:cNvSpPr>
            <a:spLocks noChangeShapeType="1"/>
          </p:cNvSpPr>
          <p:nvPr/>
        </p:nvSpPr>
        <p:spPr bwMode="auto">
          <a:xfrm flipH="1">
            <a:off x="1727200" y="27432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09" name="Line 13"/>
          <p:cNvSpPr>
            <a:spLocks noChangeShapeType="1"/>
          </p:cNvSpPr>
          <p:nvPr/>
        </p:nvSpPr>
        <p:spPr bwMode="auto">
          <a:xfrm>
            <a:off x="1727200" y="3124200"/>
            <a:ext cx="2514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10" name="Line 14"/>
          <p:cNvSpPr>
            <a:spLocks noChangeShapeType="1"/>
          </p:cNvSpPr>
          <p:nvPr/>
        </p:nvSpPr>
        <p:spPr bwMode="auto">
          <a:xfrm>
            <a:off x="7162800" y="24384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11" name="Line 15"/>
          <p:cNvSpPr>
            <a:spLocks noChangeShapeType="1"/>
          </p:cNvSpPr>
          <p:nvPr/>
        </p:nvSpPr>
        <p:spPr bwMode="auto">
          <a:xfrm flipV="1">
            <a:off x="7162800" y="2057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12" name="Line 16"/>
          <p:cNvSpPr>
            <a:spLocks noChangeShapeType="1"/>
          </p:cNvSpPr>
          <p:nvPr/>
        </p:nvSpPr>
        <p:spPr bwMode="auto">
          <a:xfrm>
            <a:off x="1727200" y="1828800"/>
            <a:ext cx="1066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13" name="Line 17"/>
          <p:cNvSpPr>
            <a:spLocks noChangeShapeType="1"/>
          </p:cNvSpPr>
          <p:nvPr/>
        </p:nvSpPr>
        <p:spPr bwMode="auto">
          <a:xfrm flipH="1">
            <a:off x="1727200" y="144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14" name="Line 18"/>
          <p:cNvSpPr>
            <a:spLocks noChangeShapeType="1"/>
          </p:cNvSpPr>
          <p:nvPr/>
        </p:nvSpPr>
        <p:spPr bwMode="auto">
          <a:xfrm flipV="1">
            <a:off x="4191000" y="838200"/>
            <a:ext cx="0" cy="304800"/>
          </a:xfrm>
          <a:prstGeom prst="line">
            <a:avLst/>
          </a:prstGeom>
          <a:noFill/>
          <a:ln w="0">
            <a:solidFill>
              <a:srgbClr val="FF0000">
                <a:alpha val="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15" name="Line 19"/>
          <p:cNvSpPr>
            <a:spLocks noChangeShapeType="1"/>
          </p:cNvSpPr>
          <p:nvPr/>
        </p:nvSpPr>
        <p:spPr bwMode="auto">
          <a:xfrm flipV="1">
            <a:off x="8077200" y="2057400"/>
            <a:ext cx="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16" name="Line 20"/>
          <p:cNvSpPr>
            <a:spLocks noChangeShapeType="1"/>
          </p:cNvSpPr>
          <p:nvPr/>
        </p:nvSpPr>
        <p:spPr bwMode="auto">
          <a:xfrm flipV="1">
            <a:off x="4241800" y="27432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17" name="Line 21"/>
          <p:cNvSpPr>
            <a:spLocks noChangeShapeType="1"/>
          </p:cNvSpPr>
          <p:nvPr/>
        </p:nvSpPr>
        <p:spPr bwMode="auto">
          <a:xfrm flipV="1">
            <a:off x="2794000" y="144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22" name="Line 26"/>
          <p:cNvSpPr>
            <a:spLocks noChangeShapeType="1"/>
          </p:cNvSpPr>
          <p:nvPr/>
        </p:nvSpPr>
        <p:spPr bwMode="auto">
          <a:xfrm>
            <a:off x="431800" y="27432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2526" name="Text Box 203"/>
          <p:cNvSpPr txBox="1">
            <a:spLocks noChangeArrowheads="1"/>
          </p:cNvSpPr>
          <p:nvPr/>
        </p:nvSpPr>
        <p:spPr bwMode="auto">
          <a:xfrm>
            <a:off x="304800" y="4098925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D60093"/>
                </a:solidFill>
                <a:latin typeface=".VnTime" pitchFamily="34" charset="0"/>
              </a:rPr>
              <a:t>* </a:t>
            </a:r>
            <a:r>
              <a:rPr lang="en-US" sz="2400" b="1" u="sng" smtClean="0">
                <a:solidFill>
                  <a:srgbClr val="D60093"/>
                </a:solidFill>
                <a:latin typeface=".VnTime" pitchFamily="34" charset="0"/>
              </a:rPr>
              <a:t>NhËn xÐt: </a:t>
            </a:r>
            <a:endParaRPr lang="en-US" sz="2400" b="1" smtClean="0">
              <a:solidFill>
                <a:srgbClr val="D60093"/>
              </a:solidFill>
              <a:latin typeface=".VnTime" pitchFamily="34" charset="0"/>
            </a:endParaRPr>
          </a:p>
        </p:txBody>
      </p:sp>
      <p:sp>
        <p:nvSpPr>
          <p:cNvPr id="362529" name="AutoShape 33"/>
          <p:cNvSpPr>
            <a:spLocks noChangeArrowheads="1"/>
          </p:cNvSpPr>
          <p:nvPr/>
        </p:nvSpPr>
        <p:spPr bwMode="auto">
          <a:xfrm>
            <a:off x="5791200" y="4343400"/>
            <a:ext cx="3962400" cy="2514600"/>
          </a:xfrm>
          <a:prstGeom prst="cloudCallout">
            <a:avLst>
              <a:gd name="adj1" fmla="val -79690"/>
              <a:gd name="adj2" fmla="val -6938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smtClean="0">
                <a:solidFill>
                  <a:srgbClr val="000099"/>
                </a:solidFill>
                <a:latin typeface="Times New Roman" pitchFamily="18" charset="0"/>
              </a:rPr>
              <a:t>Các từ được in đậm đứng ở vị trí nào trong cụm từ và bổ sung ý nghĩa gì</a:t>
            </a:r>
            <a:r>
              <a:rPr lang="en-US" sz="240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smtClean="0">
                <a:solidFill>
                  <a:srgbClr val="000099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362531" name="Rectangle 35"/>
          <p:cNvSpPr>
            <a:spLocks noChangeArrowheads="1"/>
          </p:cNvSpPr>
          <p:nvPr/>
        </p:nvSpPr>
        <p:spPr bwMode="auto">
          <a:xfrm>
            <a:off x="533400" y="4495800"/>
            <a:ext cx="8763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838200" indent="-8382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- Các từ: 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</a:rPr>
              <a:t>các, những, cả mấy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: Đứng trước danh từ, bổ sung ý nghĩa về lượng (lượng nhiều) cho danh từ.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1400" y="609600"/>
            <a:ext cx="337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 dụ: trang 129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862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362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62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2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62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62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6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62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62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62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62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62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62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62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362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62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62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6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6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6" dur="2000"/>
                                        <p:tgtEl>
                                          <p:spTgt spid="362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6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 tmFilter="0,0; .5, 1; 1, 1"/>
                                        <p:tgtEl>
                                          <p:spTgt spid="36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499" grpId="0" animBg="1"/>
      <p:bldP spid="362502" grpId="0" animBg="1"/>
      <p:bldP spid="362503" grpId="0" animBg="1"/>
      <p:bldP spid="362504" grpId="0" animBg="1"/>
      <p:bldP spid="362505" grpId="0" animBg="1"/>
      <p:bldP spid="362506" grpId="0" animBg="1"/>
      <p:bldP spid="362507" grpId="0" animBg="1"/>
      <p:bldP spid="362508" grpId="0" animBg="1"/>
      <p:bldP spid="362509" grpId="0" animBg="1"/>
      <p:bldP spid="362510" grpId="0" animBg="1"/>
      <p:bldP spid="362511" grpId="0" animBg="1"/>
      <p:bldP spid="362512" grpId="0" animBg="1"/>
      <p:bldP spid="362513" grpId="0" animBg="1"/>
      <p:bldP spid="362515" grpId="0" animBg="1"/>
      <p:bldP spid="362516" grpId="0" animBg="1"/>
      <p:bldP spid="362517" grpId="0" animBg="1"/>
      <p:bldP spid="362522" grpId="0" animBg="1"/>
      <p:bldP spid="362529" grpId="0" animBg="1"/>
      <p:bldP spid="362529" grpId="1" animBg="1"/>
      <p:bldP spid="3625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381000" y="457200"/>
            <a:ext cx="8763000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.VnTime" pitchFamily="34" charset="0"/>
              </a:rPr>
              <a:t>VÝ </a:t>
            </a:r>
            <a:r>
              <a:rPr lang="en-US" sz="2000" dirty="0" err="1">
                <a:latin typeface=".VnTime" pitchFamily="34" charset="0"/>
              </a:rPr>
              <a:t>dô</a:t>
            </a:r>
            <a:r>
              <a:rPr lang="en-US" sz="2000" dirty="0">
                <a:latin typeface=".VnTime" pitchFamily="34" charset="0"/>
              </a:rPr>
              <a:t>:[...]</a:t>
            </a:r>
            <a:r>
              <a:rPr lang="en-US" sz="2000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.VnTime" pitchFamily="34" charset="0"/>
              </a:rPr>
              <a:t>C¸c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b="1" dirty="0" err="1">
                <a:latin typeface=".VnTime" pitchFamily="34" charset="0"/>
              </a:rPr>
              <a:t>hoµng</a:t>
            </a:r>
            <a:r>
              <a:rPr lang="en-US" sz="2000" b="1" dirty="0">
                <a:latin typeface=".VnTime" pitchFamily="34" charset="0"/>
              </a:rPr>
              <a:t> </a:t>
            </a:r>
            <a:r>
              <a:rPr lang="en-US" sz="2000" b="1" dirty="0" err="1">
                <a:latin typeface=".VnTime" pitchFamily="34" charset="0"/>
              </a:rPr>
              <a:t>tö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ph¶i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cëi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gi¸p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xin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hµng</a:t>
            </a:r>
            <a:r>
              <a:rPr lang="en-US" sz="2000" dirty="0">
                <a:latin typeface=".VnTime" pitchFamily="34" charset="0"/>
              </a:rPr>
              <a:t>. Th¹ch </a:t>
            </a:r>
            <a:r>
              <a:rPr lang="en-US" sz="2000" dirty="0" err="1">
                <a:latin typeface=".VnTime" pitchFamily="34" charset="0"/>
              </a:rPr>
              <a:t>Sanh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sai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dän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mét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b÷a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c¬m</a:t>
            </a:r>
            <a:r>
              <a:rPr lang="en-US" sz="2000" dirty="0">
                <a:latin typeface=".VnTime" pitchFamily="34" charset="0"/>
              </a:rPr>
              <a:t> 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sz="20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000" dirty="0" err="1">
                <a:latin typeface=".VnTime" pitchFamily="34" charset="0"/>
              </a:rPr>
              <a:t>thÕt</a:t>
            </a:r>
            <a:r>
              <a:rPr lang="en-US" sz="2000" dirty="0">
                <a:latin typeface=".VnTime" pitchFamily="34" charset="0"/>
              </a:rPr>
              <a:t> ®·i </a:t>
            </a:r>
            <a:r>
              <a:rPr lang="en-US" sz="2000" dirty="0" err="1">
                <a:solidFill>
                  <a:srgbClr val="FF0000"/>
                </a:solidFill>
                <a:latin typeface=".VnTime" pitchFamily="34" charset="0"/>
              </a:rPr>
              <a:t>nh÷ng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b="1" dirty="0" err="1">
                <a:latin typeface=".VnTime" pitchFamily="34" charset="0"/>
              </a:rPr>
              <a:t>kÎ</a:t>
            </a:r>
            <a:r>
              <a:rPr lang="en-US" sz="2000" b="1" dirty="0">
                <a:latin typeface=".VnTime" pitchFamily="34" charset="0"/>
              </a:rPr>
              <a:t> </a:t>
            </a:r>
            <a:r>
              <a:rPr lang="en-US" sz="2000" b="1" dirty="0" err="1">
                <a:latin typeface=".VnTime" pitchFamily="34" charset="0"/>
              </a:rPr>
              <a:t>thua</a:t>
            </a:r>
            <a:r>
              <a:rPr lang="en-US" sz="2000" b="1" dirty="0">
                <a:latin typeface=".VnTime" pitchFamily="34" charset="0"/>
              </a:rPr>
              <a:t> </a:t>
            </a:r>
            <a:r>
              <a:rPr lang="en-US" sz="2000" b="1" dirty="0" err="1">
                <a:latin typeface=".VnTime" pitchFamily="34" charset="0"/>
              </a:rPr>
              <a:t>trËn</a:t>
            </a:r>
            <a:r>
              <a:rPr lang="en-US" sz="2000" dirty="0">
                <a:latin typeface=".VnTime" pitchFamily="34" charset="0"/>
              </a:rPr>
              <a:t>. </a:t>
            </a:r>
            <a:r>
              <a:rPr lang="en-US" sz="2000" dirty="0">
                <a:solidFill>
                  <a:srgbClr val="FF0000"/>
                </a:solidFill>
                <a:latin typeface=".VnTime" pitchFamily="34" charset="0"/>
              </a:rPr>
              <a:t>C¶ </a:t>
            </a:r>
            <a:r>
              <a:rPr lang="en-US" sz="2000" dirty="0" err="1">
                <a:solidFill>
                  <a:srgbClr val="FF0000"/>
                </a:solidFill>
                <a:latin typeface=".VnTime" pitchFamily="34" charset="0"/>
              </a:rPr>
              <a:t>mÊy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b="1" dirty="0">
                <a:latin typeface=".VnTime" pitchFamily="34" charset="0"/>
              </a:rPr>
              <a:t>v¹n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b="1" dirty="0" err="1" smtClean="0">
                <a:latin typeface=".VnTime" pitchFamily="34" charset="0"/>
              </a:rPr>
              <a:t>tư­íng</a:t>
            </a:r>
            <a:r>
              <a:rPr lang="en-US" sz="2000" b="1" dirty="0" smtClean="0">
                <a:latin typeface=".VnTime" pitchFamily="34" charset="0"/>
              </a:rPr>
              <a:t> </a:t>
            </a:r>
            <a:r>
              <a:rPr lang="en-US" sz="2000" b="1" dirty="0" err="1">
                <a:latin typeface=".VnTime" pitchFamily="34" charset="0"/>
              </a:rPr>
              <a:t>lÜnh</a:t>
            </a:r>
            <a:r>
              <a:rPr lang="en-US" sz="2000" dirty="0">
                <a:latin typeface=".VnTime" pitchFamily="34" charset="0"/>
              </a:rPr>
              <a:t>, </a:t>
            </a:r>
            <a:r>
              <a:rPr lang="en-US" sz="2000" b="1" dirty="0" err="1">
                <a:latin typeface=".VnTime" pitchFamily="34" charset="0"/>
              </a:rPr>
              <a:t>qu©n</a:t>
            </a:r>
            <a:r>
              <a:rPr lang="en-US" sz="2000" b="1" dirty="0">
                <a:latin typeface=".VnTime" pitchFamily="34" charset="0"/>
              </a:rPr>
              <a:t> </a:t>
            </a:r>
            <a:r>
              <a:rPr lang="en-US" sz="2000" b="1" dirty="0" err="1">
                <a:latin typeface=".VnTime" pitchFamily="34" charset="0"/>
              </a:rPr>
              <a:t>sÜ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thÊy</a:t>
            </a:r>
            <a:r>
              <a:rPr lang="en-US" sz="2000" dirty="0">
                <a:latin typeface=".VnTime" pitchFamily="34" charset="0"/>
              </a:rPr>
              <a:t> Th¹ch </a:t>
            </a:r>
            <a:r>
              <a:rPr lang="en-US" sz="2000" dirty="0" err="1">
                <a:latin typeface=".VnTime" pitchFamily="34" charset="0"/>
              </a:rPr>
              <a:t>Sanh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chØ</a:t>
            </a:r>
            <a:r>
              <a:rPr lang="en-US" sz="2000" dirty="0">
                <a:latin typeface=".VnTime" pitchFamily="34" charset="0"/>
              </a:rPr>
              <a:t> 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sz="20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000" dirty="0" err="1">
                <a:latin typeface=".VnTime" pitchFamily="34" charset="0"/>
              </a:rPr>
              <a:t>cho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dän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ra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vÎn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vÑn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cã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mét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niªu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c¬m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tÝ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xÝu</a:t>
            </a:r>
            <a:r>
              <a:rPr lang="en-US" sz="2000" dirty="0">
                <a:latin typeface=".VnTime" pitchFamily="34" charset="0"/>
              </a:rPr>
              <a:t>, </a:t>
            </a:r>
            <a:r>
              <a:rPr lang="en-US" sz="2000" dirty="0" err="1">
                <a:latin typeface=".VnTime" pitchFamily="34" charset="0"/>
              </a:rPr>
              <a:t>bÜu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m«i</a:t>
            </a:r>
            <a:r>
              <a:rPr lang="en-US" sz="2000" dirty="0">
                <a:latin typeface=".VnTime" pitchFamily="34" charset="0"/>
              </a:rPr>
              <a:t>, </a:t>
            </a:r>
            <a:r>
              <a:rPr lang="en-US" sz="2000" dirty="0" err="1">
                <a:latin typeface=".VnTime" pitchFamily="34" charset="0"/>
              </a:rPr>
              <a:t>kh«ng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muèn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cÇm</a:t>
            </a:r>
            <a:r>
              <a:rPr lang="en-US" sz="2000" dirty="0">
                <a:latin typeface=".VnTime" pitchFamily="34" charset="0"/>
              </a:rPr>
              <a:t> ®</a:t>
            </a:r>
            <a:r>
              <a:rPr lang="en-US" sz="2000" dirty="0" err="1">
                <a:latin typeface=".VnTime" pitchFamily="34" charset="0"/>
              </a:rPr>
              <a:t>òa</a:t>
            </a:r>
            <a:r>
              <a:rPr lang="en-US" sz="2000" dirty="0">
                <a:latin typeface=".VnTime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000" i="1" dirty="0">
                <a:latin typeface=".VnTime" pitchFamily="34" charset="0"/>
              </a:rPr>
              <a:t>                                          </a:t>
            </a:r>
            <a:endParaRPr lang="en-US" sz="2000" i="1" dirty="0">
              <a:solidFill>
                <a:srgbClr val="990033"/>
              </a:solidFill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endParaRPr lang="en-US" sz="2000" i="1" dirty="0">
              <a:solidFill>
                <a:srgbClr val="990033"/>
              </a:solidFill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endParaRPr lang="en-US" sz="2000" dirty="0">
              <a:solidFill>
                <a:srgbClr val="990033"/>
              </a:solidFill>
              <a:latin typeface=".VnTime" pitchFamily="34" charset="0"/>
            </a:endParaRPr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>
            <a:off x="1524000" y="838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78" name="Line 6"/>
          <p:cNvSpPr>
            <a:spLocks noChangeShapeType="1"/>
          </p:cNvSpPr>
          <p:nvPr/>
        </p:nvSpPr>
        <p:spPr bwMode="auto">
          <a:xfrm>
            <a:off x="2133600" y="838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79" name="Line 7"/>
          <p:cNvSpPr>
            <a:spLocks noChangeShapeType="1"/>
          </p:cNvSpPr>
          <p:nvPr/>
        </p:nvSpPr>
        <p:spPr bwMode="auto">
          <a:xfrm>
            <a:off x="1828800" y="838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1828800" y="1066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2514600" y="838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>
            <a:off x="1371600" y="1752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>
            <a:off x="2133600" y="17526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>
            <a:off x="1676400" y="175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>
            <a:off x="1676400" y="1981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V="1">
            <a:off x="2362200" y="175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>
            <a:off x="34290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>
            <a:off x="4724400" y="1752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>
            <a:off x="3810000" y="175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>
            <a:off x="3810000" y="19812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1" name="Line 19"/>
          <p:cNvSpPr>
            <a:spLocks noChangeShapeType="1"/>
          </p:cNvSpPr>
          <p:nvPr/>
        </p:nvSpPr>
        <p:spPr bwMode="auto">
          <a:xfrm flipV="1">
            <a:off x="5181600" y="175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42458" name="Group 122"/>
          <p:cNvGraphicFramePr>
            <a:graphicFrameLocks noGrp="1"/>
          </p:cNvGraphicFramePr>
          <p:nvPr/>
        </p:nvGraphicFramePr>
        <p:xfrm>
          <a:off x="228600" y="3048000"/>
          <a:ext cx="8534400" cy="3349626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86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Phần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trước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Phần trung tâm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Phần sau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các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hoàng tử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những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kẻ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thua trận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cả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mấy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vạn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tướng lĩnh quân sĩ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4382" name="Rectangle 110"/>
          <p:cNvSpPr>
            <a:spLocks noChangeArrowheads="1"/>
          </p:cNvSpPr>
          <p:nvPr/>
        </p:nvSpPr>
        <p:spPr bwMode="auto">
          <a:xfrm>
            <a:off x="1981200" y="4495800"/>
            <a:ext cx="8382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83" name="Rectangle 111"/>
          <p:cNvSpPr>
            <a:spLocks noChangeArrowheads="1"/>
          </p:cNvSpPr>
          <p:nvPr/>
        </p:nvSpPr>
        <p:spPr bwMode="auto">
          <a:xfrm>
            <a:off x="4724400" y="4419600"/>
            <a:ext cx="1066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84" name="Rectangle 112"/>
          <p:cNvSpPr>
            <a:spLocks noChangeArrowheads="1"/>
          </p:cNvSpPr>
          <p:nvPr/>
        </p:nvSpPr>
        <p:spPr bwMode="auto">
          <a:xfrm>
            <a:off x="1752600" y="5105400"/>
            <a:ext cx="990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85" name="Rectangle 113"/>
          <p:cNvSpPr>
            <a:spLocks noChangeArrowheads="1"/>
          </p:cNvSpPr>
          <p:nvPr/>
        </p:nvSpPr>
        <p:spPr bwMode="auto">
          <a:xfrm>
            <a:off x="3505200" y="5105400"/>
            <a:ext cx="685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86" name="Rectangle 114"/>
          <p:cNvSpPr>
            <a:spLocks noChangeArrowheads="1"/>
          </p:cNvSpPr>
          <p:nvPr/>
        </p:nvSpPr>
        <p:spPr bwMode="auto">
          <a:xfrm>
            <a:off x="6172200" y="5105400"/>
            <a:ext cx="990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87" name="Rectangle 115"/>
          <p:cNvSpPr>
            <a:spLocks noChangeArrowheads="1"/>
          </p:cNvSpPr>
          <p:nvPr/>
        </p:nvSpPr>
        <p:spPr bwMode="auto">
          <a:xfrm>
            <a:off x="609600" y="5638800"/>
            <a:ext cx="685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88" name="Rectangle 116"/>
          <p:cNvSpPr>
            <a:spLocks noChangeArrowheads="1"/>
          </p:cNvSpPr>
          <p:nvPr/>
        </p:nvSpPr>
        <p:spPr bwMode="auto">
          <a:xfrm>
            <a:off x="1981200" y="5638800"/>
            <a:ext cx="990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89" name="Rectangle 117"/>
          <p:cNvSpPr>
            <a:spLocks noChangeArrowheads="1"/>
          </p:cNvSpPr>
          <p:nvPr/>
        </p:nvSpPr>
        <p:spPr bwMode="auto">
          <a:xfrm>
            <a:off x="4724400" y="5715000"/>
            <a:ext cx="1143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4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4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4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54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54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54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54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54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54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82" grpId="0" animBg="1"/>
      <p:bldP spid="54383" grpId="0" animBg="1"/>
      <p:bldP spid="54384" grpId="0" animBg="1"/>
      <p:bldP spid="54385" grpId="0" animBg="1"/>
      <p:bldP spid="54386" grpId="0" animBg="1"/>
      <p:bldP spid="54387" grpId="0" animBg="1"/>
      <p:bldP spid="54388" grpId="0" animBg="1"/>
      <p:bldP spid="5438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5" name="Text Box 5"/>
          <p:cNvSpPr txBox="1">
            <a:spLocks noChangeArrowheads="1"/>
          </p:cNvSpPr>
          <p:nvPr/>
        </p:nvSpPr>
        <p:spPr bwMode="auto">
          <a:xfrm>
            <a:off x="2209800" y="1981200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</a:endParaRPr>
          </a:p>
        </p:txBody>
      </p:sp>
      <p:sp>
        <p:nvSpPr>
          <p:cNvPr id="291846" name="Text Box 6"/>
          <p:cNvSpPr txBox="1">
            <a:spLocks noChangeArrowheads="1"/>
          </p:cNvSpPr>
          <p:nvPr/>
        </p:nvSpPr>
        <p:spPr bwMode="auto">
          <a:xfrm>
            <a:off x="2133600" y="457200"/>
            <a:ext cx="65532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</a:endParaRPr>
          </a:p>
        </p:txBody>
      </p:sp>
      <p:sp>
        <p:nvSpPr>
          <p:cNvPr id="292044" name="Text Box 204"/>
          <p:cNvSpPr txBox="1">
            <a:spLocks noChangeArrowheads="1"/>
          </p:cNvSpPr>
          <p:nvPr/>
        </p:nvSpPr>
        <p:spPr bwMode="auto">
          <a:xfrm>
            <a:off x="685800" y="2297113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i="1" smtClean="0">
              <a:solidFill>
                <a:srgbClr val="000000"/>
              </a:solidFill>
            </a:endParaRPr>
          </a:p>
        </p:txBody>
      </p:sp>
      <p:sp>
        <p:nvSpPr>
          <p:cNvPr id="292112" name="Text Box 272"/>
          <p:cNvSpPr txBox="1">
            <a:spLocks noChangeArrowheads="1"/>
          </p:cNvSpPr>
          <p:nvPr/>
        </p:nvSpPr>
        <p:spPr bwMode="auto">
          <a:xfrm>
            <a:off x="304800" y="0"/>
            <a:ext cx="6400800" cy="287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FF0000">
                    <a:alpha val="0"/>
                  </a:srgb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smtClean="0">
                <a:solidFill>
                  <a:srgbClr val="000000"/>
                </a:solidFill>
                <a:latin typeface="Times New Roman" pitchFamily="18" charset="0"/>
              </a:rPr>
              <a:t>b)             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Đầu lòng hai ả tố nga,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Thúy Kiều là chị, em là Thúy Vân.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Mai cốt cách tuyết tinh thần,</a:t>
            </a:r>
          </a:p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</a:rPr>
              <a:t>Mỗi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người một vẻ, mười phân vẹn mười.                          (Nguyễn Du)</a:t>
            </a:r>
          </a:p>
        </p:txBody>
      </p:sp>
      <p:sp>
        <p:nvSpPr>
          <p:cNvPr id="292115" name="Text Box 275"/>
          <p:cNvSpPr txBox="1">
            <a:spLocks noChangeArrowheads="1"/>
          </p:cNvSpPr>
          <p:nvPr/>
        </p:nvSpPr>
        <p:spPr bwMode="auto">
          <a:xfrm>
            <a:off x="914400" y="571500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FF0000">
                    <a:alpha val="0"/>
                  </a:srgb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</a:rPr>
              <a:t>- </a:t>
            </a:r>
            <a:r>
              <a:rPr lang="en-US" sz="3200" b="1" smtClean="0">
                <a:solidFill>
                  <a:srgbClr val="0000FF"/>
                </a:solidFill>
                <a:latin typeface="Times New Roman" pitchFamily="18" charset="0"/>
              </a:rPr>
              <a:t>Mỗi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</a:rPr>
              <a:t>đứng trước danh từ. Bổ sung ý nghĩa về lượng (lượng ít) cho danh từ.</a:t>
            </a:r>
          </a:p>
        </p:txBody>
      </p:sp>
      <p:pic>
        <p:nvPicPr>
          <p:cNvPr id="292116" name="Picture 2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0"/>
            <a:ext cx="8077200" cy="2590800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2118" name="Line 278"/>
          <p:cNvSpPr>
            <a:spLocks noChangeShapeType="1"/>
          </p:cNvSpPr>
          <p:nvPr/>
        </p:nvSpPr>
        <p:spPr bwMode="auto">
          <a:xfrm flipV="1">
            <a:off x="838200" y="2362200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2119" name="Line 279"/>
          <p:cNvSpPr>
            <a:spLocks noChangeShapeType="1"/>
          </p:cNvSpPr>
          <p:nvPr/>
        </p:nvSpPr>
        <p:spPr bwMode="auto">
          <a:xfrm>
            <a:off x="1447800" y="2362200"/>
            <a:ext cx="838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2120" name="Line 280"/>
          <p:cNvSpPr>
            <a:spLocks noChangeShapeType="1"/>
          </p:cNvSpPr>
          <p:nvPr/>
        </p:nvSpPr>
        <p:spPr bwMode="auto">
          <a:xfrm>
            <a:off x="990600" y="23622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2121" name="Line 281"/>
          <p:cNvSpPr>
            <a:spLocks noChangeShapeType="1"/>
          </p:cNvSpPr>
          <p:nvPr/>
        </p:nvSpPr>
        <p:spPr bwMode="auto">
          <a:xfrm flipV="1">
            <a:off x="977900" y="27432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2122" name="Line 282"/>
          <p:cNvSpPr>
            <a:spLocks noChangeShapeType="1"/>
          </p:cNvSpPr>
          <p:nvPr/>
        </p:nvSpPr>
        <p:spPr bwMode="auto">
          <a:xfrm flipV="1">
            <a:off x="1905000" y="23622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2125" name="AutoShape 11"/>
          <p:cNvSpPr>
            <a:spLocks noChangeArrowheads="1"/>
          </p:cNvSpPr>
          <p:nvPr/>
        </p:nvSpPr>
        <p:spPr bwMode="auto">
          <a:xfrm flipV="1">
            <a:off x="0" y="5791200"/>
            <a:ext cx="914400" cy="45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2800" smtClean="0">
              <a:solidFill>
                <a:srgbClr val="FF6600"/>
              </a:solidFill>
              <a:latin typeface="Tahoma" pitchFamily="34" charset="0"/>
            </a:endParaRPr>
          </a:p>
        </p:txBody>
      </p:sp>
      <p:sp>
        <p:nvSpPr>
          <p:cNvPr id="292128" name="AutoShape 288"/>
          <p:cNvSpPr>
            <a:spLocks noChangeArrowheads="1"/>
          </p:cNvSpPr>
          <p:nvPr/>
        </p:nvSpPr>
        <p:spPr bwMode="auto">
          <a:xfrm>
            <a:off x="5638800" y="228600"/>
            <a:ext cx="3886200" cy="2133600"/>
          </a:xfrm>
          <a:prstGeom prst="wedgeEllipseCallout">
            <a:avLst>
              <a:gd name="adj1" fmla="val -153185"/>
              <a:gd name="adj2" fmla="val 33037"/>
            </a:avLst>
          </a:prstGeom>
          <a:solidFill>
            <a:srgbClr val="00FFFF">
              <a:alpha val="67999"/>
            </a:srgbClr>
          </a:solidFill>
          <a:ln w="12700" algn="ctr">
            <a:solidFill>
              <a:schemeClr val="tx1">
                <a:alpha val="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</a:rPr>
              <a:t>Từ “mỗi” đứng ở vị trí nào trong cụm từ và bổ sung ý nghĩa gì</a:t>
            </a:r>
            <a:r>
              <a:rPr lang="en-US" sz="2400" b="1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</a:rPr>
              <a:t>?</a:t>
            </a:r>
          </a:p>
          <a:p>
            <a:pPr marL="342900" indent="-342900" algn="ctr" fontAlgn="base">
              <a:spcBef>
                <a:spcPct val="50000"/>
              </a:spcBef>
              <a:spcAft>
                <a:spcPct val="0"/>
              </a:spcAft>
            </a:pPr>
            <a:endParaRPr lang="en-US" sz="2400" b="1" smtClean="0">
              <a:solidFill>
                <a:srgbClr val="FF0066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2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92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2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2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92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92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92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92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92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292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292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92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92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92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112" grpId="0"/>
      <p:bldP spid="292115" grpId="0"/>
      <p:bldP spid="292118" grpId="0" animBg="1"/>
      <p:bldP spid="292119" grpId="0" animBg="1"/>
      <p:bldP spid="292120" grpId="0" animBg="1"/>
      <p:bldP spid="292121" grpId="0" animBg="1"/>
      <p:bldP spid="292122" grpId="0" animBg="1"/>
      <p:bldP spid="292125" grpId="0" animBg="1"/>
      <p:bldP spid="292128" grpId="0" animBg="1"/>
      <p:bldP spid="29212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ChangeArrowheads="1"/>
          </p:cNvSpPr>
          <p:nvPr/>
        </p:nvSpPr>
        <p:spPr bwMode="auto">
          <a:xfrm flipV="1">
            <a:off x="5105400" y="1600200"/>
            <a:ext cx="3117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Text Box 36"/>
          <p:cNvSpPr txBox="1">
            <a:spLocks noChangeArrowheads="1"/>
          </p:cNvSpPr>
          <p:nvPr/>
        </p:nvSpPr>
        <p:spPr bwMode="auto">
          <a:xfrm>
            <a:off x="381000" y="926933"/>
            <a:ext cx="2819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CC0099"/>
                </a:solidFill>
                <a:latin typeface=".VnTime" pitchFamily="34" charset="0"/>
              </a:rPr>
              <a:t>1.</a:t>
            </a:r>
            <a:r>
              <a:rPr lang="en-US" sz="2000" b="1" u="sng" dirty="0" smtClean="0">
                <a:solidFill>
                  <a:srgbClr val="CC0099"/>
                </a:solidFill>
                <a:latin typeface=".VnTime" pitchFamily="34" charset="0"/>
              </a:rPr>
              <a:t>VÝ dô / 129</a:t>
            </a:r>
            <a:r>
              <a:rPr lang="en-US" sz="2000" b="1" dirty="0" smtClean="0">
                <a:solidFill>
                  <a:srgbClr val="CC0099"/>
                </a:solidFill>
                <a:latin typeface=".VnTime" pitchFamily="34" charset="0"/>
              </a:rPr>
              <a:t>:</a:t>
            </a:r>
            <a:endParaRPr lang="en-US" sz="2000" b="1" u="sng" dirty="0" smtClean="0">
              <a:solidFill>
                <a:srgbClr val="CC0099"/>
              </a:solidFill>
              <a:latin typeface=".VnTime" pitchFamily="34" charset="0"/>
            </a:endParaRPr>
          </a:p>
        </p:txBody>
      </p:sp>
      <p:sp>
        <p:nvSpPr>
          <p:cNvPr id="5" name="Text Box 36"/>
          <p:cNvSpPr txBox="1">
            <a:spLocks noChangeArrowheads="1"/>
          </p:cNvSpPr>
          <p:nvPr/>
        </p:nvSpPr>
        <p:spPr bwMode="auto">
          <a:xfrm>
            <a:off x="376989" y="1570038"/>
            <a:ext cx="2819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CC0099"/>
                </a:solidFill>
                <a:latin typeface="Times New Roman" pitchFamily="18" charset="0"/>
              </a:rPr>
              <a:t>2. </a:t>
            </a:r>
            <a:r>
              <a:rPr lang="en-US" sz="2000" b="1" u="sng" dirty="0" smtClean="0">
                <a:solidFill>
                  <a:srgbClr val="CC0099"/>
                </a:solidFill>
                <a:latin typeface="Times New Roman" pitchFamily="18" charset="0"/>
              </a:rPr>
              <a:t>Nhận xét</a:t>
            </a:r>
            <a:r>
              <a:rPr lang="en-US" sz="2000" b="1" dirty="0" smtClean="0">
                <a:solidFill>
                  <a:srgbClr val="CC0099"/>
                </a:solidFill>
                <a:latin typeface="Times New Roman" pitchFamily="18" charset="0"/>
              </a:rPr>
              <a:t>:</a:t>
            </a:r>
            <a:endParaRPr lang="en-US" sz="2000" b="1" u="sng" dirty="0" smtClean="0">
              <a:solidFill>
                <a:srgbClr val="CC0099"/>
              </a:solidFill>
              <a:latin typeface="Times New Roman" pitchFamily="18" charset="0"/>
            </a:endParaRPr>
          </a:p>
        </p:txBody>
      </p:sp>
      <p:sp>
        <p:nvSpPr>
          <p:cNvPr id="484368" name="Rectangle 16"/>
          <p:cNvSpPr>
            <a:spLocks noChangeArrowheads="1"/>
          </p:cNvSpPr>
          <p:nvPr/>
        </p:nvSpPr>
        <p:spPr bwMode="auto">
          <a:xfrm>
            <a:off x="250658" y="2241968"/>
            <a:ext cx="8763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838200" indent="-8382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a. Các từ: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các, những, cả mấy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=&gt; Đứng trước danh từ, bổ sung ý nghĩa về lượng (lượng nhiều) cho danh từ.</a:t>
            </a:r>
          </a:p>
        </p:txBody>
      </p:sp>
      <p:sp>
        <p:nvSpPr>
          <p:cNvPr id="484370" name="AutoShape 18"/>
          <p:cNvSpPr>
            <a:spLocks noChangeArrowheads="1"/>
          </p:cNvSpPr>
          <p:nvPr/>
        </p:nvSpPr>
        <p:spPr bwMode="auto">
          <a:xfrm>
            <a:off x="4648200" y="4419600"/>
            <a:ext cx="4267200" cy="2438400"/>
          </a:xfrm>
          <a:prstGeom prst="wedgeRoundRectCallout">
            <a:avLst>
              <a:gd name="adj1" fmla="val -61458"/>
              <a:gd name="adj2" fmla="val -79819"/>
              <a:gd name="adj3" fmla="val 16667"/>
            </a:avLst>
          </a:prstGeom>
          <a:solidFill>
            <a:schemeClr val="accent1"/>
          </a:solidFill>
          <a:ln w="0" algn="ctr">
            <a:solidFill>
              <a:schemeClr val="tx1">
                <a:alpha val="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0000FF"/>
                </a:solidFill>
                <a:latin typeface="Times New Roman" pitchFamily="18" charset="0"/>
              </a:rPr>
              <a:t>Các từ in đậm vừa tìm hiểu là lượng từ. Vậy em hiểu thế nào là lượng từ?</a:t>
            </a:r>
          </a:p>
        </p:txBody>
      </p:sp>
      <p:sp>
        <p:nvSpPr>
          <p:cNvPr id="484371" name="Text Box 19"/>
          <p:cNvSpPr txBox="1">
            <a:spLocks noChangeArrowheads="1"/>
          </p:cNvSpPr>
          <p:nvPr/>
        </p:nvSpPr>
        <p:spPr bwMode="auto">
          <a:xfrm>
            <a:off x="328863" y="3376821"/>
            <a:ext cx="8229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FF0000">
                    <a:alpha val="0"/>
                  </a:srgb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b. Từ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mỗi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đứng trước danh từ, bổ sung ý nghĩa về lượng (lượng ít) cho danh từ.</a:t>
            </a:r>
          </a:p>
        </p:txBody>
      </p:sp>
    </p:spTree>
    <p:extLst>
      <p:ext uri="{BB962C8B-B14F-4D97-AF65-F5344CB8AC3E}">
        <p14:creationId xmlns:p14="http://schemas.microsoft.com/office/powerpoint/2010/main" val="938230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8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8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484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4370" grpId="0" animBg="1"/>
      <p:bldP spid="484370" grpId="1" animBg="1"/>
      <p:bldP spid="48437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990600"/>
            <a:ext cx="807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 từ: </a:t>
            </a:r>
            <a:r>
              <a:rPr lang="fr-FR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Là những từ chỉ lượng ít hay nhiều của sự vật. </a:t>
            </a:r>
            <a:r>
              <a:rPr lang="en-US" sz="3200" b="1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6884" y="2362200"/>
            <a:ext cx="822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 từ </a:t>
            </a:r>
            <a:r>
              <a:rPr lang="nl-NL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chia làm hai nhóm:</a:t>
            </a:r>
          </a:p>
          <a:p>
            <a:pPr algn="just"/>
            <a:r>
              <a:rPr lang="nl-NL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nl-NL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 Lượng từ chỉ ý nghĩa toàn thể: cả, tất cả, tất thảy, hết thảy, … </a:t>
            </a:r>
          </a:p>
          <a:p>
            <a:pPr algn="just"/>
            <a:r>
              <a:rPr lang="nl-NL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   - Lượng từ chỉ ý nghĩa tập hợp hay phân phối: các, những, mọi, mỗi, từng,…</a:t>
            </a:r>
            <a:endParaRPr lang="en-US" sz="3200" dirty="0">
              <a:solidFill>
                <a:srgbClr val="3399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89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81000"/>
            <a:ext cx="82296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*Lưu ý: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</a:t>
            </a: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 từ </a:t>
            </a: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kết hợp với </a:t>
            </a:r>
            <a:r>
              <a:rPr lang="en-US" sz="2400" b="1" i="1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 từ </a:t>
            </a: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kết hợp với </a:t>
            </a:r>
            <a:r>
              <a:rPr lang="en-US" sz="2400" b="1" i="1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từ, tính từ</a:t>
            </a: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vì thế dễ giúp chúng ta phân biệt danh từ với các từ loại khác.</a:t>
            </a:r>
          </a:p>
          <a:p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 thứ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</a:p>
          <a:p>
            <a:pPr marL="285750" indent="-285750">
              <a:buFontTx/>
              <a:buChar char="-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 xắn</a:t>
            </a: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 hoe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765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9" name="Picture 15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0110">
            <a:off x="-72602" y="-142171"/>
            <a:ext cx="308013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0737">
            <a:off x="2092587" y="838591"/>
            <a:ext cx="2819499" cy="2041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3358">
            <a:off x="235341" y="953658"/>
            <a:ext cx="1581776" cy="12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051" y="1447800"/>
            <a:ext cx="2770004" cy="156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81" y="4404202"/>
            <a:ext cx="2308225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193" y="3482094"/>
            <a:ext cx="1754187" cy="125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7918">
            <a:off x="2045012" y="2678314"/>
            <a:ext cx="2914650" cy="184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9113">
            <a:off x="6790756" y="5426174"/>
            <a:ext cx="2356876" cy="114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992" y="3126740"/>
            <a:ext cx="2316404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6871">
            <a:off x="3146716" y="2669954"/>
            <a:ext cx="4146914" cy="284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7538">
            <a:off x="4297264" y="1169626"/>
            <a:ext cx="4038600" cy="3384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373" y="2178844"/>
            <a:ext cx="2590800" cy="146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256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2286000"/>
            <a:ext cx="586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TRÒ CHƠI:</a:t>
            </a:r>
          </a:p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 ĐOÁN TÊN BÀI HÁT</a:t>
            </a:r>
            <a:endParaRPr lang="vi-VN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85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9" descr="hoa_hong_8-3-201305061522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0"/>
            <a:ext cx="7620000" cy="180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11" descr="images510140_DSC020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1181100" y="2743200"/>
            <a:ext cx="7620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prstClr val="black"/>
                </a:solidFill>
              </a:rPr>
              <a:t>H1: </a:t>
            </a:r>
            <a:r>
              <a:rPr lang="en-US" sz="2400" dirty="0">
                <a:solidFill>
                  <a:srgbClr val="FF0000"/>
                </a:solidFill>
              </a:rPr>
              <a:t>- </a:t>
            </a:r>
            <a:r>
              <a:rPr lang="en-US" sz="2400" dirty="0" err="1">
                <a:solidFill>
                  <a:srgbClr val="FF0000"/>
                </a:solidFill>
              </a:rPr>
              <a:t>Những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chiếc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thuyền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bập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bềnh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trên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sóng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biển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</a:rPr>
              <a:t>Ngoài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khơi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những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chiếc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thuyền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lênh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đênh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trên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sóng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biển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6634" name="Text Box 14"/>
          <p:cNvSpPr txBox="1">
            <a:spLocks noChangeArrowheads="1"/>
          </p:cNvSpPr>
          <p:nvPr/>
        </p:nvSpPr>
        <p:spPr bwMode="auto">
          <a:xfrm>
            <a:off x="685800" y="5765632"/>
            <a:ext cx="7162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prstClr val="black"/>
                </a:solidFill>
              </a:rPr>
              <a:t>H2: </a:t>
            </a:r>
            <a:r>
              <a:rPr lang="en-US" sz="2400" dirty="0" err="1">
                <a:solidFill>
                  <a:srgbClr val="660066"/>
                </a:solidFill>
              </a:rPr>
              <a:t>Những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bông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hoa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endParaRPr lang="en-US" sz="2400" dirty="0" smtClean="0">
              <a:solidFill>
                <a:srgbClr val="660066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smtClean="0">
                <a:solidFill>
                  <a:srgbClr val="660066"/>
                </a:solidFill>
              </a:rPr>
              <a:t>      </a:t>
            </a:r>
            <a:r>
              <a:rPr lang="en-US" sz="2400" dirty="0" err="1" smtClean="0">
                <a:solidFill>
                  <a:srgbClr val="660066"/>
                </a:solidFill>
              </a:rPr>
              <a:t>Những</a:t>
            </a:r>
            <a:r>
              <a:rPr lang="en-US" sz="2400" dirty="0" smtClean="0">
                <a:solidFill>
                  <a:srgbClr val="660066"/>
                </a:solidFill>
              </a:rPr>
              <a:t> </a:t>
            </a:r>
            <a:r>
              <a:rPr lang="en-US" sz="2400" dirty="0" err="1" smtClean="0">
                <a:solidFill>
                  <a:srgbClr val="660066"/>
                </a:solidFill>
              </a:rPr>
              <a:t>bông</a:t>
            </a:r>
            <a:r>
              <a:rPr lang="en-US" sz="2400" dirty="0" smtClean="0">
                <a:solidFill>
                  <a:srgbClr val="660066"/>
                </a:solidFill>
              </a:rPr>
              <a:t> </a:t>
            </a:r>
            <a:r>
              <a:rPr lang="en-US" sz="2400" dirty="0" err="1" smtClean="0">
                <a:solidFill>
                  <a:srgbClr val="660066"/>
                </a:solidFill>
              </a:rPr>
              <a:t>hoa</a:t>
            </a:r>
            <a:r>
              <a:rPr lang="en-US" sz="2400" dirty="0" smtClean="0">
                <a:solidFill>
                  <a:srgbClr val="660066"/>
                </a:solidFill>
              </a:rPr>
              <a:t> </a:t>
            </a:r>
            <a:r>
              <a:rPr lang="en-US" sz="2400" dirty="0" err="1" smtClean="0">
                <a:solidFill>
                  <a:srgbClr val="660066"/>
                </a:solidFill>
              </a:rPr>
              <a:t>hồng</a:t>
            </a:r>
            <a:r>
              <a:rPr lang="en-US" sz="2400" dirty="0" smtClean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thật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đẹp</a:t>
            </a:r>
            <a:r>
              <a:rPr lang="en-US" sz="2400" dirty="0" smtClean="0">
                <a:solidFill>
                  <a:srgbClr val="660066"/>
                </a:solidFill>
              </a:rPr>
              <a:t>.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371600" y="152401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 err="1" smtClean="0">
                <a:solidFill>
                  <a:srgbClr val="FF0066"/>
                </a:solidFill>
              </a:rPr>
              <a:t>Xem</a:t>
            </a:r>
            <a:r>
              <a:rPr lang="en-US" sz="2800" dirty="0" smtClean="0">
                <a:solidFill>
                  <a:srgbClr val="FF0066"/>
                </a:solidFill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</a:rPr>
              <a:t>tranh</a:t>
            </a:r>
            <a:r>
              <a:rPr lang="en-US" sz="2800" dirty="0" smtClean="0">
                <a:solidFill>
                  <a:srgbClr val="FF0066"/>
                </a:solidFill>
              </a:rPr>
              <a:t> </a:t>
            </a:r>
            <a:r>
              <a:rPr lang="en-US" sz="2800" dirty="0" err="1">
                <a:solidFill>
                  <a:srgbClr val="FF0066"/>
                </a:solidFill>
              </a:rPr>
              <a:t>và</a:t>
            </a:r>
            <a:r>
              <a:rPr lang="en-US" sz="2800" dirty="0">
                <a:solidFill>
                  <a:srgbClr val="FF0066"/>
                </a:solidFill>
              </a:rPr>
              <a:t> </a:t>
            </a:r>
            <a:r>
              <a:rPr lang="en-US" sz="2800" dirty="0" err="1">
                <a:solidFill>
                  <a:srgbClr val="FF0066"/>
                </a:solidFill>
              </a:rPr>
              <a:t>đặt</a:t>
            </a:r>
            <a:r>
              <a:rPr lang="en-US" sz="2800" dirty="0">
                <a:solidFill>
                  <a:srgbClr val="FF0066"/>
                </a:solidFill>
              </a:rPr>
              <a:t> </a:t>
            </a:r>
            <a:r>
              <a:rPr lang="en-US" sz="2800" dirty="0" err="1">
                <a:solidFill>
                  <a:srgbClr val="FF0066"/>
                </a:solidFill>
              </a:rPr>
              <a:t>câu</a:t>
            </a:r>
            <a:r>
              <a:rPr lang="en-US" sz="2800" dirty="0">
                <a:solidFill>
                  <a:srgbClr val="FF0066"/>
                </a:solidFill>
              </a:rPr>
              <a:t> </a:t>
            </a:r>
            <a:r>
              <a:rPr lang="en-US" sz="2800" dirty="0" err="1">
                <a:solidFill>
                  <a:srgbClr val="FF0066"/>
                </a:solidFill>
              </a:rPr>
              <a:t>có</a:t>
            </a:r>
            <a:r>
              <a:rPr lang="en-US" sz="2800" dirty="0">
                <a:solidFill>
                  <a:srgbClr val="FF0066"/>
                </a:solidFill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</a:rPr>
              <a:t>lượng</a:t>
            </a:r>
            <a:r>
              <a:rPr lang="en-US" sz="2800" dirty="0" smtClean="0">
                <a:solidFill>
                  <a:srgbClr val="FF0066"/>
                </a:solidFill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</a:rPr>
              <a:t>từ</a:t>
            </a:r>
            <a:r>
              <a:rPr lang="en-US" sz="2800" dirty="0" smtClean="0">
                <a:solidFill>
                  <a:srgbClr val="FF0066"/>
                </a:solidFill>
              </a:rPr>
              <a:t>.</a:t>
            </a:r>
            <a:endParaRPr lang="en-US" sz="2800" dirty="0">
              <a:solidFill>
                <a:srgbClr val="FF0066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084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/>
      <p:bldP spid="266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81" name="Text Box 5"/>
          <p:cNvSpPr txBox="1">
            <a:spLocks noChangeArrowheads="1"/>
          </p:cNvSpPr>
          <p:nvPr/>
        </p:nvSpPr>
        <p:spPr bwMode="auto">
          <a:xfrm>
            <a:off x="1143000" y="685800"/>
            <a:ext cx="2514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FontTx/>
              <a:buNone/>
            </a:pPr>
            <a:endParaRPr lang="en-US" sz="2000" b="0" i="1" dirty="0"/>
          </a:p>
        </p:txBody>
      </p:sp>
      <p:graphicFrame>
        <p:nvGraphicFramePr>
          <p:cNvPr id="331970" name="Group 194"/>
          <p:cNvGraphicFramePr>
            <a:graphicFrameLocks noGrp="1"/>
          </p:cNvGraphicFramePr>
          <p:nvPr>
            <p:ph sz="quarter" idx="1"/>
          </p:nvPr>
        </p:nvGraphicFramePr>
        <p:xfrm>
          <a:off x="1981200" y="233363"/>
          <a:ext cx="1778000" cy="762000"/>
        </p:xfrm>
        <a:graphic>
          <a:graphicData uri="http://schemas.openxmlformats.org/drawingml/2006/table">
            <a:tbl>
              <a:tblPr/>
              <a:tblGrid>
                <a:gridCol w="177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Số từ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1969" name="Group 193"/>
          <p:cNvGraphicFramePr>
            <a:graphicFrameLocks noGrp="1"/>
          </p:cNvGraphicFramePr>
          <p:nvPr>
            <p:ph sz="quarter" idx="2"/>
          </p:nvPr>
        </p:nvGraphicFramePr>
        <p:xfrm>
          <a:off x="2286000" y="1371600"/>
          <a:ext cx="4114800" cy="6858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KHÁI NIỆM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1977" name="Group 201"/>
          <p:cNvGraphicFramePr>
            <a:graphicFrameLocks noGrp="1"/>
          </p:cNvGraphicFramePr>
          <p:nvPr>
            <p:ph sz="quarter" idx="3"/>
          </p:nvPr>
        </p:nvGraphicFramePr>
        <p:xfrm>
          <a:off x="1752600" y="3962400"/>
          <a:ext cx="1676400" cy="685800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Đặc điểm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1975" name="Group 199"/>
          <p:cNvGraphicFramePr>
            <a:graphicFrameLocks noGrp="1"/>
          </p:cNvGraphicFramePr>
          <p:nvPr>
            <p:ph sz="quarter" idx="4"/>
          </p:nvPr>
        </p:nvGraphicFramePr>
        <p:xfrm>
          <a:off x="4648200" y="2514600"/>
          <a:ext cx="3886200" cy="1066800"/>
        </p:xfrm>
        <a:graphic>
          <a:graphicData uri="http://schemas.openxmlformats.org/drawingml/2006/table">
            <a:tbl>
              <a:tblPr/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1920" name="Line 144"/>
          <p:cNvSpPr>
            <a:spLocks noChangeShapeType="1"/>
          </p:cNvSpPr>
          <p:nvPr/>
        </p:nvSpPr>
        <p:spPr bwMode="auto">
          <a:xfrm>
            <a:off x="5867400" y="9906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31921" name="Line 145"/>
          <p:cNvSpPr>
            <a:spLocks noChangeShapeType="1"/>
          </p:cNvSpPr>
          <p:nvPr/>
        </p:nvSpPr>
        <p:spPr bwMode="auto">
          <a:xfrm flipH="1">
            <a:off x="5867400" y="4724400"/>
            <a:ext cx="838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31922" name="Line 146"/>
          <p:cNvSpPr>
            <a:spLocks noChangeShapeType="1"/>
          </p:cNvSpPr>
          <p:nvPr/>
        </p:nvSpPr>
        <p:spPr bwMode="auto">
          <a:xfrm>
            <a:off x="2819400" y="20574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31923" name="Line 147"/>
          <p:cNvSpPr>
            <a:spLocks noChangeShapeType="1"/>
          </p:cNvSpPr>
          <p:nvPr/>
        </p:nvSpPr>
        <p:spPr bwMode="auto">
          <a:xfrm>
            <a:off x="5867400" y="20574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31924" name="Line 148"/>
          <p:cNvSpPr>
            <a:spLocks noChangeShapeType="1"/>
          </p:cNvSpPr>
          <p:nvPr/>
        </p:nvSpPr>
        <p:spPr bwMode="auto">
          <a:xfrm flipH="1">
            <a:off x="7010400" y="35814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31925" name="Line 149"/>
          <p:cNvSpPr>
            <a:spLocks noChangeShapeType="1"/>
          </p:cNvSpPr>
          <p:nvPr/>
        </p:nvSpPr>
        <p:spPr bwMode="auto">
          <a:xfrm>
            <a:off x="2590800" y="36576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31926" name="Line 150"/>
          <p:cNvSpPr>
            <a:spLocks noChangeShapeType="1"/>
          </p:cNvSpPr>
          <p:nvPr/>
        </p:nvSpPr>
        <p:spPr bwMode="auto">
          <a:xfrm>
            <a:off x="2743200" y="4800600"/>
            <a:ext cx="8382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31927" name="Line 151"/>
          <p:cNvSpPr>
            <a:spLocks noChangeShapeType="1"/>
          </p:cNvSpPr>
          <p:nvPr/>
        </p:nvSpPr>
        <p:spPr bwMode="auto">
          <a:xfrm flipH="1">
            <a:off x="1371600" y="4800600"/>
            <a:ext cx="9144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31928" name="Line 152"/>
          <p:cNvSpPr>
            <a:spLocks noChangeShapeType="1"/>
          </p:cNvSpPr>
          <p:nvPr/>
        </p:nvSpPr>
        <p:spPr bwMode="auto">
          <a:xfrm>
            <a:off x="2819400" y="9906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31929" name="Line 153"/>
          <p:cNvSpPr>
            <a:spLocks noChangeShapeType="1"/>
          </p:cNvSpPr>
          <p:nvPr/>
        </p:nvSpPr>
        <p:spPr bwMode="auto">
          <a:xfrm>
            <a:off x="7162800" y="4724400"/>
            <a:ext cx="762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31945" name="Rectangle 169"/>
          <p:cNvSpPr>
            <a:spLocks noChangeArrowheads="1"/>
          </p:cNvSpPr>
          <p:nvPr/>
        </p:nvSpPr>
        <p:spPr bwMode="auto">
          <a:xfrm>
            <a:off x="152400" y="5181600"/>
            <a:ext cx="2133600" cy="1600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31948" name="Rectangle 172"/>
          <p:cNvSpPr>
            <a:spLocks noChangeArrowheads="1"/>
          </p:cNvSpPr>
          <p:nvPr/>
        </p:nvSpPr>
        <p:spPr bwMode="auto">
          <a:xfrm>
            <a:off x="533400" y="2514600"/>
            <a:ext cx="3886200" cy="10668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31950" name="Rectangle 174"/>
          <p:cNvSpPr>
            <a:spLocks noChangeArrowheads="1"/>
          </p:cNvSpPr>
          <p:nvPr/>
        </p:nvSpPr>
        <p:spPr bwMode="auto">
          <a:xfrm>
            <a:off x="533400" y="2514600"/>
            <a:ext cx="3886200" cy="1066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2400" i="1" dirty="0">
                <a:solidFill>
                  <a:srgbClr val="0000FF"/>
                </a:solidFill>
              </a:rPr>
              <a:t>Số từ là những từ chỉ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400" i="1" dirty="0">
                <a:solidFill>
                  <a:srgbClr val="0000FF"/>
                </a:solidFill>
              </a:rPr>
              <a:t>số lượng và thứ tự của sự vật</a:t>
            </a:r>
          </a:p>
        </p:txBody>
      </p:sp>
      <p:sp>
        <p:nvSpPr>
          <p:cNvPr id="331952" name="Rectangle 176"/>
          <p:cNvSpPr>
            <a:spLocks noChangeArrowheads="1"/>
          </p:cNvSpPr>
          <p:nvPr/>
        </p:nvSpPr>
        <p:spPr bwMode="auto">
          <a:xfrm>
            <a:off x="6172200" y="3962400"/>
            <a:ext cx="1600200" cy="685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2400" i="1" dirty="0">
                <a:solidFill>
                  <a:srgbClr val="0000FF"/>
                </a:solidFill>
              </a:rPr>
              <a:t>Phân nhóm</a:t>
            </a:r>
          </a:p>
        </p:txBody>
      </p:sp>
      <p:sp>
        <p:nvSpPr>
          <p:cNvPr id="331955" name="Rectangle 179"/>
          <p:cNvSpPr>
            <a:spLocks noChangeArrowheads="1"/>
          </p:cNvSpPr>
          <p:nvPr/>
        </p:nvSpPr>
        <p:spPr bwMode="auto">
          <a:xfrm>
            <a:off x="4648200" y="2514600"/>
            <a:ext cx="3886200" cy="10668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2400" i="1" dirty="0">
                <a:solidFill>
                  <a:srgbClr val="0000FF"/>
                </a:solidFill>
              </a:rPr>
              <a:t>Lượng  từ là những từ chỉ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400" i="1" dirty="0">
                <a:solidFill>
                  <a:srgbClr val="0000FF"/>
                </a:solidFill>
              </a:rPr>
              <a:t>lượng ít hay nhiều của sự vật</a:t>
            </a:r>
          </a:p>
        </p:txBody>
      </p:sp>
      <p:graphicFrame>
        <p:nvGraphicFramePr>
          <p:cNvPr id="331967" name="Group 191"/>
          <p:cNvGraphicFramePr>
            <a:graphicFrameLocks noGrp="1"/>
          </p:cNvGraphicFramePr>
          <p:nvPr/>
        </p:nvGraphicFramePr>
        <p:xfrm>
          <a:off x="4953000" y="228600"/>
          <a:ext cx="1828800" cy="762000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Lượng từ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1979" name="Rectangle 203"/>
          <p:cNvSpPr>
            <a:spLocks noChangeArrowheads="1"/>
          </p:cNvSpPr>
          <p:nvPr/>
        </p:nvSpPr>
        <p:spPr bwMode="auto">
          <a:xfrm>
            <a:off x="2362200" y="5181600"/>
            <a:ext cx="2133600" cy="1600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31980" name="Rectangle 204"/>
          <p:cNvSpPr>
            <a:spLocks noChangeArrowheads="1"/>
          </p:cNvSpPr>
          <p:nvPr/>
        </p:nvSpPr>
        <p:spPr bwMode="auto">
          <a:xfrm>
            <a:off x="4648200" y="5181600"/>
            <a:ext cx="2133600" cy="1600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31981" name="Rectangle 205"/>
          <p:cNvSpPr>
            <a:spLocks noChangeArrowheads="1"/>
          </p:cNvSpPr>
          <p:nvPr/>
        </p:nvSpPr>
        <p:spPr bwMode="auto">
          <a:xfrm>
            <a:off x="6858000" y="5181600"/>
            <a:ext cx="2133600" cy="1600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31983" name="Rectangle 207"/>
          <p:cNvSpPr>
            <a:spLocks noChangeArrowheads="1"/>
          </p:cNvSpPr>
          <p:nvPr/>
        </p:nvSpPr>
        <p:spPr bwMode="auto">
          <a:xfrm>
            <a:off x="152400" y="5181600"/>
            <a:ext cx="2133600" cy="1600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Số từ đứng trước </a:t>
            </a:r>
          </a:p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danh từ biểu thị</a:t>
            </a:r>
          </a:p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 số lượng</a:t>
            </a:r>
          </a:p>
        </p:txBody>
      </p:sp>
      <p:sp>
        <p:nvSpPr>
          <p:cNvPr id="331984" name="Rectangle 208"/>
          <p:cNvSpPr>
            <a:spLocks noChangeArrowheads="1"/>
          </p:cNvSpPr>
          <p:nvPr/>
        </p:nvSpPr>
        <p:spPr bwMode="auto">
          <a:xfrm>
            <a:off x="2362200" y="5181600"/>
            <a:ext cx="2133600" cy="1600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Số từ đứng sau </a:t>
            </a:r>
          </a:p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danh từ biểu thị </a:t>
            </a:r>
          </a:p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số thứ tự</a:t>
            </a:r>
          </a:p>
        </p:txBody>
      </p:sp>
      <p:sp>
        <p:nvSpPr>
          <p:cNvPr id="331985" name="Rectangle 209"/>
          <p:cNvSpPr>
            <a:spLocks noChangeArrowheads="1"/>
          </p:cNvSpPr>
          <p:nvPr/>
        </p:nvSpPr>
        <p:spPr bwMode="auto">
          <a:xfrm>
            <a:off x="4648200" y="5181600"/>
            <a:ext cx="2133600" cy="1600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Nhóm chỉ ý </a:t>
            </a:r>
          </a:p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nghĩa toàn thể</a:t>
            </a:r>
          </a:p>
        </p:txBody>
      </p:sp>
      <p:sp>
        <p:nvSpPr>
          <p:cNvPr id="331986" name="Rectangle 210"/>
          <p:cNvSpPr>
            <a:spLocks noChangeArrowheads="1"/>
          </p:cNvSpPr>
          <p:nvPr/>
        </p:nvSpPr>
        <p:spPr bwMode="auto">
          <a:xfrm>
            <a:off x="6858000" y="5181600"/>
            <a:ext cx="2133600" cy="1600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Nhóm chỉ ý </a:t>
            </a:r>
          </a:p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nghĩa tập hợp </a:t>
            </a:r>
          </a:p>
          <a:p>
            <a:pPr marL="342900" indent="-342900">
              <a:buFontTx/>
              <a:buNone/>
            </a:pPr>
            <a:r>
              <a:rPr lang="en-US" sz="2000" dirty="0">
                <a:solidFill>
                  <a:srgbClr val="0000FF"/>
                </a:solidFill>
              </a:rPr>
              <a:t>hay phân phối</a:t>
            </a:r>
          </a:p>
        </p:txBody>
      </p:sp>
    </p:spTree>
    <p:extLst>
      <p:ext uri="{BB962C8B-B14F-4D97-AF65-F5344CB8AC3E}">
        <p14:creationId xmlns:p14="http://schemas.microsoft.com/office/powerpoint/2010/main" val="8174918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1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31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3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31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31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3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3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3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3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3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3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3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3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31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3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3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3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31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3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3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3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31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33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331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33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33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33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920" grpId="0" animBg="1"/>
      <p:bldP spid="331921" grpId="0" animBg="1"/>
      <p:bldP spid="331922" grpId="0" animBg="1"/>
      <p:bldP spid="331923" grpId="0" animBg="1"/>
      <p:bldP spid="331924" grpId="0" animBg="1"/>
      <p:bldP spid="331925" grpId="0" animBg="1"/>
      <p:bldP spid="331926" grpId="0" animBg="1"/>
      <p:bldP spid="331927" grpId="0" animBg="1"/>
      <p:bldP spid="331928" grpId="0" animBg="1"/>
      <p:bldP spid="331929" grpId="0" animBg="1"/>
      <p:bldP spid="331945" grpId="0" animBg="1"/>
      <p:bldP spid="331948" grpId="0" animBg="1"/>
      <p:bldP spid="331950" grpId="0" animBg="1"/>
      <p:bldP spid="331952" grpId="0" animBg="1"/>
      <p:bldP spid="331955" grpId="0" animBg="1"/>
      <p:bldP spid="331979" grpId="0" animBg="1"/>
      <p:bldP spid="331980" grpId="0" animBg="1"/>
      <p:bldP spid="331981" grpId="0" animBg="1"/>
      <p:bldP spid="331983" grpId="0" animBg="1"/>
      <p:bldP spid="331984" grpId="0" animBg="1"/>
      <p:bldP spid="331985" grpId="0" animBg="1"/>
      <p:bldP spid="33198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1" name="Text Box 5"/>
          <p:cNvSpPr txBox="1">
            <a:spLocks noChangeArrowheads="1"/>
          </p:cNvSpPr>
          <p:nvPr/>
        </p:nvSpPr>
        <p:spPr bwMode="auto">
          <a:xfrm>
            <a:off x="152400" y="533400"/>
            <a:ext cx="8991600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Bài tập 1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:  </a:t>
            </a:r>
            <a:r>
              <a:rPr lang="en-US" sz="3200" dirty="0">
                <a:solidFill>
                  <a:srgbClr val="3399FF"/>
                </a:solidFill>
                <a:latin typeface="Times New Roman" pitchFamily="18" charset="0"/>
              </a:rPr>
              <a:t>Tìm số từ trong bài thơ sau. Xác định ý nghĩa của các số từ ấy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3399FF"/>
                </a:solidFill>
                <a:latin typeface="Times New Roman" pitchFamily="18" charset="0"/>
              </a:rPr>
              <a:t>Không ngủ được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3399FF"/>
                </a:solidFill>
                <a:latin typeface="Times New Roman" pitchFamily="18" charset="0"/>
              </a:rPr>
              <a:t>Một canh…hai canh…lại ba canh,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3399FF"/>
                </a:solidFill>
                <a:latin typeface="Times New Roman" pitchFamily="18" charset="0"/>
              </a:rPr>
              <a:t>Trằn trọc băn khoăn, giấc chẳng thành;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3399FF"/>
                </a:solidFill>
                <a:latin typeface="Times New Roman" pitchFamily="18" charset="0"/>
              </a:rPr>
              <a:t>Canh bốn, canh năm vừa chợp mắt,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3399FF"/>
                </a:solidFill>
                <a:latin typeface="Times New Roman" pitchFamily="18" charset="0"/>
              </a:rPr>
              <a:t>Sao vàng năm cánh mộng hồn quanh.</a:t>
            </a:r>
          </a:p>
          <a:p>
            <a:pPr algn="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3399FF"/>
                </a:solidFill>
                <a:latin typeface="Times New Roman" pitchFamily="18" charset="0"/>
              </a:rPr>
              <a:t>( Hồ  Chí Minh)</a:t>
            </a:r>
          </a:p>
        </p:txBody>
      </p:sp>
      <p:sp>
        <p:nvSpPr>
          <p:cNvPr id="198662" name="Line 6"/>
          <p:cNvSpPr>
            <a:spLocks noChangeShapeType="1"/>
          </p:cNvSpPr>
          <p:nvPr/>
        </p:nvSpPr>
        <p:spPr bwMode="auto">
          <a:xfrm flipV="1">
            <a:off x="2209800" y="28194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8663" name="Line 7"/>
          <p:cNvSpPr>
            <a:spLocks noChangeShapeType="1"/>
          </p:cNvSpPr>
          <p:nvPr/>
        </p:nvSpPr>
        <p:spPr bwMode="auto">
          <a:xfrm>
            <a:off x="3886200" y="28194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90" name="Line 9"/>
          <p:cNvSpPr>
            <a:spLocks noChangeShapeType="1"/>
          </p:cNvSpPr>
          <p:nvPr/>
        </p:nvSpPr>
        <p:spPr bwMode="auto">
          <a:xfrm>
            <a:off x="8305800" y="3886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8668" name="Line 12"/>
          <p:cNvSpPr>
            <a:spLocks noChangeShapeType="1"/>
          </p:cNvSpPr>
          <p:nvPr/>
        </p:nvSpPr>
        <p:spPr bwMode="auto">
          <a:xfrm flipV="1">
            <a:off x="4419600" y="4038600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8669" name="Line 13"/>
          <p:cNvSpPr>
            <a:spLocks noChangeShapeType="1"/>
          </p:cNvSpPr>
          <p:nvPr/>
        </p:nvSpPr>
        <p:spPr bwMode="auto">
          <a:xfrm>
            <a:off x="3352800" y="4724400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8672" name="Line 16"/>
          <p:cNvSpPr>
            <a:spLocks noChangeShapeType="1"/>
          </p:cNvSpPr>
          <p:nvPr/>
        </p:nvSpPr>
        <p:spPr bwMode="auto">
          <a:xfrm>
            <a:off x="2895600" y="40386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8673" name="Line 17"/>
          <p:cNvSpPr>
            <a:spLocks noChangeShapeType="1"/>
          </p:cNvSpPr>
          <p:nvPr/>
        </p:nvSpPr>
        <p:spPr bwMode="auto">
          <a:xfrm>
            <a:off x="5867400" y="2819400"/>
            <a:ext cx="381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395" name="AutoShape 18"/>
          <p:cNvSpPr>
            <a:spLocks noChangeArrowheads="1"/>
          </p:cNvSpPr>
          <p:nvPr/>
        </p:nvSpPr>
        <p:spPr bwMode="auto">
          <a:xfrm>
            <a:off x="7620000" y="2133600"/>
            <a:ext cx="838200" cy="1905000"/>
          </a:xfrm>
          <a:prstGeom prst="cloudCallout">
            <a:avLst>
              <a:gd name="adj1" fmla="val -43750"/>
              <a:gd name="adj2" fmla="val 70000"/>
            </a:avLst>
          </a:prstGeom>
          <a:noFill/>
          <a:ln w="0">
            <a:solidFill>
              <a:srgbClr val="FF0000">
                <a:alpha val="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 eaLnBrk="1" hangingPunct="1">
              <a:spcBef>
                <a:spcPct val="50000"/>
              </a:spcBef>
              <a:buFontTx/>
              <a:buAutoNum type="arabicPeriod"/>
            </a:pPr>
            <a:endParaRPr lang="en-US" sz="2800" dirty="0">
              <a:latin typeface="Times New Roman" pitchFamily="18" charset="0"/>
            </a:endParaRPr>
          </a:p>
        </p:txBody>
      </p:sp>
      <p:sp>
        <p:nvSpPr>
          <p:cNvPr id="16396" name="Text Box 20"/>
          <p:cNvSpPr txBox="1">
            <a:spLocks noChangeArrowheads="1"/>
          </p:cNvSpPr>
          <p:nvPr/>
        </p:nvSpPr>
        <p:spPr bwMode="auto">
          <a:xfrm>
            <a:off x="1050925" y="5934075"/>
            <a:ext cx="527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endParaRPr lang="en-US" sz="2800" dirty="0">
              <a:latin typeface="Times New Roman" pitchFamily="18" charset="0"/>
            </a:endParaRPr>
          </a:p>
        </p:txBody>
      </p:sp>
      <p:sp>
        <p:nvSpPr>
          <p:cNvPr id="16397" name="Text Box 21"/>
          <p:cNvSpPr txBox="1">
            <a:spLocks noChangeArrowheads="1"/>
          </p:cNvSpPr>
          <p:nvPr/>
        </p:nvSpPr>
        <p:spPr bwMode="auto">
          <a:xfrm>
            <a:off x="822325" y="5934075"/>
            <a:ext cx="527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endParaRPr lang="en-US" sz="2800" dirty="0">
              <a:latin typeface="Times New Roman" pitchFamily="18" charset="0"/>
            </a:endParaRPr>
          </a:p>
        </p:txBody>
      </p:sp>
      <p:sp>
        <p:nvSpPr>
          <p:cNvPr id="198679" name="Text Box 23"/>
          <p:cNvSpPr txBox="1">
            <a:spLocks noChangeArrowheads="1"/>
          </p:cNvSpPr>
          <p:nvPr/>
        </p:nvSpPr>
        <p:spPr bwMode="auto">
          <a:xfrm>
            <a:off x="228600" y="5410200"/>
            <a:ext cx="8458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3399FF"/>
                </a:solidFill>
                <a:latin typeface="Times New Roman" pitchFamily="18" charset="0"/>
              </a:rPr>
              <a:t> </a:t>
            </a:r>
            <a:r>
              <a:rPr lang="en-US" sz="3200" dirty="0">
                <a:solidFill>
                  <a:srgbClr val="3399FF"/>
                </a:solidFill>
                <a:latin typeface="Times New Roman" pitchFamily="18" charset="0"/>
              </a:rPr>
              <a:t>* Một, hai, ba ( canh), năm ( cánh) - chỉ số lượng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3399FF"/>
                </a:solidFill>
                <a:latin typeface="Times New Roman" pitchFamily="18" charset="0"/>
              </a:rPr>
              <a:t>* Bốn, năm ( canh bốn, canh năm)- chỉ số thứ tự</a:t>
            </a:r>
          </a:p>
        </p:txBody>
      </p:sp>
    </p:spTree>
    <p:extLst>
      <p:ext uri="{BB962C8B-B14F-4D97-AF65-F5344CB8AC3E}">
        <p14:creationId xmlns:p14="http://schemas.microsoft.com/office/powerpoint/2010/main" val="3323102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8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8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8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8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9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2" grpId="0" animBg="1"/>
      <p:bldP spid="198663" grpId="0" animBg="1"/>
      <p:bldP spid="198668" grpId="0" animBg="1"/>
      <p:bldP spid="198669" grpId="0" animBg="1"/>
      <p:bldP spid="198672" grpId="0" animBg="1"/>
      <p:bldP spid="198673" grpId="0" animBg="1"/>
      <p:bldP spid="19867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1279525" y="4937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en-US" dirty="0">
              <a:latin typeface="Arial" charset="0"/>
            </a:endParaRPr>
          </a:p>
        </p:txBody>
      </p:sp>
      <p:sp>
        <p:nvSpPr>
          <p:cNvPr id="283653" name="Text Box 5"/>
          <p:cNvSpPr txBox="1">
            <a:spLocks noChangeArrowheads="1"/>
          </p:cNvSpPr>
          <p:nvPr/>
        </p:nvSpPr>
        <p:spPr bwMode="auto">
          <a:xfrm>
            <a:off x="533400" y="457200"/>
            <a:ext cx="81534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u="sng" dirty="0">
                <a:solidFill>
                  <a:srgbClr val="FF0000"/>
                </a:solidFill>
                <a:latin typeface="Times New Roman" pitchFamily="18" charset="0"/>
              </a:rPr>
              <a:t>Bài tập 2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</a:rPr>
              <a:t>: 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Các từ in đậm trong hai dòng thơ sau được dùng với ý nghĩa như thế nào?</a:t>
            </a:r>
          </a:p>
          <a:p>
            <a:pPr algn="ctr" eaLnBrk="1" hangingPunct="1"/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 Con đi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trăm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 núi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ngàn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 khe</a:t>
            </a:r>
          </a:p>
          <a:p>
            <a:pPr algn="ctr" eaLnBrk="1" hangingPunct="1"/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Chưa bằng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muôn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 nỗi tái tê lòng bầm.</a:t>
            </a:r>
          </a:p>
          <a:p>
            <a:pPr algn="r" eaLnBrk="1" hangingPunct="1"/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 ( Tố Hữu)	</a:t>
            </a:r>
          </a:p>
        </p:txBody>
      </p:sp>
      <p:sp>
        <p:nvSpPr>
          <p:cNvPr id="283659" name="Text Box 11"/>
          <p:cNvSpPr txBox="1">
            <a:spLocks noChangeArrowheads="1"/>
          </p:cNvSpPr>
          <p:nvPr/>
        </p:nvSpPr>
        <p:spPr bwMode="auto">
          <a:xfrm>
            <a:off x="304800" y="4648200"/>
            <a:ext cx="8610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Trăm, ngàn, muôn </a:t>
            </a:r>
            <a:r>
              <a:rPr lang="en-US" sz="4000" b="1" dirty="0">
                <a:solidFill>
                  <a:srgbClr val="3399FF"/>
                </a:solidFill>
                <a:latin typeface="Times New Roman" pitchFamily="18" charset="0"/>
              </a:rPr>
              <a:t>- 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dùng với ý nghĩa chỉ số lượng rất nhiều</a:t>
            </a:r>
          </a:p>
        </p:txBody>
      </p:sp>
    </p:spTree>
    <p:extLst>
      <p:ext uri="{BB962C8B-B14F-4D97-AF65-F5344CB8AC3E}">
        <p14:creationId xmlns:p14="http://schemas.microsoft.com/office/powerpoint/2010/main" val="2571998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3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3" grpId="0"/>
      <p:bldP spid="28365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1676400" y="2895600"/>
            <a:ext cx="838200" cy="609600"/>
          </a:xfrm>
          <a:prstGeom prst="rect">
            <a:avLst/>
          </a:prstGeom>
          <a:noFill/>
          <a:ln w="0" algn="ctr">
            <a:solidFill>
              <a:srgbClr val="FF0000">
                <a:alpha val="0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1295400" y="1447800"/>
            <a:ext cx="1828800" cy="1524000"/>
          </a:xfrm>
          <a:prstGeom prst="rect">
            <a:avLst/>
          </a:prstGeom>
          <a:noFill/>
          <a:ln w="0" algn="ctr">
            <a:solidFill>
              <a:srgbClr val="FF0000">
                <a:alpha val="0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369672" name="Text Box 8"/>
          <p:cNvSpPr txBox="1">
            <a:spLocks noChangeArrowheads="1"/>
          </p:cNvSpPr>
          <p:nvPr/>
        </p:nvSpPr>
        <p:spPr bwMode="auto">
          <a:xfrm>
            <a:off x="228600" y="0"/>
            <a:ext cx="86868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</a:rPr>
              <a:t>Bài tập 3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</a:rPr>
              <a:t>: 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Qua hai ví dụ sau, em thấy nghĩa của các từ </a:t>
            </a:r>
            <a:r>
              <a:rPr lang="en-US" sz="4000" b="1" dirty="0">
                <a:solidFill>
                  <a:srgbClr val="3399FF"/>
                </a:solidFill>
                <a:latin typeface="Times New Roman" pitchFamily="18" charset="0"/>
              </a:rPr>
              <a:t>từng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 và </a:t>
            </a:r>
            <a:r>
              <a:rPr lang="en-US" sz="4000" b="1" dirty="0">
                <a:solidFill>
                  <a:srgbClr val="3399FF"/>
                </a:solidFill>
                <a:latin typeface="Times New Roman" pitchFamily="18" charset="0"/>
              </a:rPr>
              <a:t>mỗi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 có gì khác nhau?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 dirty="0" err="1">
                <a:solidFill>
                  <a:srgbClr val="3399FF"/>
                </a:solidFill>
                <a:latin typeface="Times New Roman" pitchFamily="18" charset="0"/>
              </a:rPr>
              <a:t>a.Thần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 dùng phép lạ bốc </a:t>
            </a:r>
            <a:r>
              <a:rPr lang="en-US" sz="4000" b="1" dirty="0">
                <a:solidFill>
                  <a:srgbClr val="3399FF"/>
                </a:solidFill>
                <a:latin typeface="Times New Roman" pitchFamily="18" charset="0"/>
              </a:rPr>
              <a:t>từng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 quả đồi, dời từng dãy núi (…)</a:t>
            </a:r>
          </a:p>
          <a:p>
            <a:pPr algn="r" eaLnBrk="1" hangingPunct="1">
              <a:spcBef>
                <a:spcPct val="50000"/>
              </a:spcBef>
            </a:pP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( Sơn Tinh, Thủy Tinh)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b. Một hôm, bị giặc đuổi, Lê Lợi và các tướng rút lui </a:t>
            </a:r>
            <a:r>
              <a:rPr lang="en-US" sz="4000" b="1" dirty="0">
                <a:solidFill>
                  <a:srgbClr val="3399FF"/>
                </a:solidFill>
                <a:latin typeface="Times New Roman" pitchFamily="18" charset="0"/>
              </a:rPr>
              <a:t>mỗi</a:t>
            </a: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 người một ngả</a:t>
            </a:r>
          </a:p>
          <a:p>
            <a:pPr algn="r" eaLnBrk="1" hangingPunct="1">
              <a:spcBef>
                <a:spcPct val="50000"/>
              </a:spcBef>
            </a:pPr>
            <a:r>
              <a:rPr lang="en-US" sz="4000" dirty="0">
                <a:solidFill>
                  <a:srgbClr val="3399FF"/>
                </a:solidFill>
                <a:latin typeface="Times New Roman" pitchFamily="18" charset="0"/>
              </a:rPr>
              <a:t>(Sự Tích Hồ Gươm)</a:t>
            </a:r>
          </a:p>
        </p:txBody>
      </p:sp>
    </p:spTree>
    <p:extLst>
      <p:ext uri="{BB962C8B-B14F-4D97-AF65-F5344CB8AC3E}">
        <p14:creationId xmlns:p14="http://schemas.microsoft.com/office/powerpoint/2010/main" val="4015472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9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7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"/>
            <a:ext cx="8763000" cy="6553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</a:rPr>
              <a:t>* </a:t>
            </a:r>
            <a:r>
              <a:rPr lang="en-US" sz="4000" u="sng" dirty="0" smtClean="0">
                <a:solidFill>
                  <a:srgbClr val="FF0000"/>
                </a:solidFill>
                <a:latin typeface="Times New Roman" pitchFamily="18" charset="0"/>
              </a:rPr>
              <a:t>Giống nhau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3399FF"/>
                </a:solidFill>
                <a:latin typeface="Times New Roman" pitchFamily="18" charset="0"/>
              </a:rPr>
              <a:t>Mỗi, từng</a:t>
            </a:r>
            <a:r>
              <a:rPr lang="en-US" sz="4000" dirty="0" smtClean="0">
                <a:solidFill>
                  <a:srgbClr val="3399FF"/>
                </a:solidFill>
                <a:latin typeface="Times New Roman" pitchFamily="18" charset="0"/>
              </a:rPr>
              <a:t>: đều tách ra từng sự vật, từng cá thể.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</a:rPr>
              <a:t>*</a:t>
            </a:r>
            <a:r>
              <a:rPr lang="en-US" sz="4000" u="sng" dirty="0" smtClean="0">
                <a:solidFill>
                  <a:srgbClr val="FF0000"/>
                </a:solidFill>
                <a:latin typeface="Times New Roman" pitchFamily="18" charset="0"/>
              </a:rPr>
              <a:t>Khác nhau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Từng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</a:rPr>
              <a:t>: </a:t>
            </a:r>
            <a:r>
              <a:rPr lang="en-US" sz="4000" dirty="0" smtClean="0">
                <a:solidFill>
                  <a:srgbClr val="3399FF"/>
                </a:solidFill>
                <a:latin typeface="Times New Roman" pitchFamily="18" charset="0"/>
              </a:rPr>
              <a:t>mang ý nghĩa lần lượt theo trình tự, hết cá thể này đến cá thể khác.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Mỗi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</a:rPr>
              <a:t>: </a:t>
            </a:r>
            <a:r>
              <a:rPr lang="en-US" sz="4000" dirty="0" smtClean="0">
                <a:solidFill>
                  <a:srgbClr val="3399FF"/>
                </a:solidFill>
                <a:latin typeface="Times New Roman" pitchFamily="18" charset="0"/>
              </a:rPr>
              <a:t>mang ý nghĩa nhấn mạnh, tách riêng từng cá thể, không mang ý nghĩa lần lượt.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045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94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94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066800"/>
            <a:ext cx="807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4: </a:t>
            </a:r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đoạn văn</a:t>
            </a:r>
          </a:p>
          <a:p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viết một đoạn văn ngắn khoảng ( </a:t>
            </a:r>
            <a:r>
              <a:rPr lang="en-US" sz="28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câu</a:t>
            </a:r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với chủ đề về thầy cô, mái trường, trong đó sử dụng ít nhất một số từ và một lượng từ ( </a:t>
            </a:r>
            <a:r>
              <a:rPr lang="en-US" sz="28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 chân và chú thích)</a:t>
            </a:r>
            <a:endParaRPr lang="vi-VN" sz="28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21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2227263"/>
            <a:ext cx="2274887" cy="145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19" name="Picture 3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981200"/>
            <a:ext cx="1169987" cy="77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0" name="Picture 4" descr="image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60513"/>
            <a:ext cx="1820863" cy="104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1" name="Picture 5" descr="image0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343150"/>
            <a:ext cx="1192213" cy="73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2" name="Picture 6" descr="image00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286000"/>
            <a:ext cx="1657350" cy="112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3" name="Picture 7" descr="image0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3089275"/>
            <a:ext cx="2168525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4" name="Picture 8" descr="image00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3540125"/>
            <a:ext cx="1354138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5" name="Picture 9" descr="image00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576638"/>
            <a:ext cx="1119188" cy="83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6" name="Picture 10" descr="image0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3179763"/>
            <a:ext cx="114141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7" name="Picture 11" descr="image0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075" y="3927475"/>
            <a:ext cx="12446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8" name="Picture 12" descr="image0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" y="4151313"/>
            <a:ext cx="1177925" cy="69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9" name="Picture 13" descr="image0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460875"/>
            <a:ext cx="15748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30" name="Picture 14" descr="image0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2266950"/>
            <a:ext cx="2108200" cy="138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31" name="Picture 15" descr="image0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1876425"/>
            <a:ext cx="1219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32" name="Picture 16" descr="image0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75" y="3065463"/>
            <a:ext cx="19383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33" name="Picture 17" descr="image01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3352800"/>
            <a:ext cx="92710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34" name="Picture 18" descr="image01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2413000"/>
            <a:ext cx="1560513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35" name="Picture 19" descr="image01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913" y="1298575"/>
            <a:ext cx="833437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36" name="Picture 20" descr="image020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3376613"/>
            <a:ext cx="154146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37" name="Picture 21" descr="image021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863" y="4206875"/>
            <a:ext cx="1125537" cy="113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38" name="Picture 22" descr="image022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3810000"/>
            <a:ext cx="871538" cy="114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39" name="Picture 23" descr="image023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138" y="4630738"/>
            <a:ext cx="1547812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40" name="Picture 24" descr="image001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63" y="3041650"/>
            <a:ext cx="10064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88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0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60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2"/>
          <p:cNvGrpSpPr>
            <a:grpSpLocks/>
          </p:cNvGrpSpPr>
          <p:nvPr/>
        </p:nvGrpSpPr>
        <p:grpSpPr bwMode="auto">
          <a:xfrm>
            <a:off x="1905000" y="1585913"/>
            <a:ext cx="5588000" cy="5086350"/>
            <a:chOff x="1440" y="960"/>
            <a:chExt cx="4224" cy="4272"/>
          </a:xfrm>
        </p:grpSpPr>
        <p:sp>
          <p:nvSpPr>
            <p:cNvPr id="22533" name="Oval 3"/>
            <p:cNvSpPr>
              <a:spLocks noChangeArrowheads="1"/>
            </p:cNvSpPr>
            <p:nvPr/>
          </p:nvSpPr>
          <p:spPr bwMode="auto">
            <a:xfrm>
              <a:off x="1440" y="960"/>
              <a:ext cx="4224" cy="427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22534" name="Line 4"/>
            <p:cNvSpPr>
              <a:spLocks noChangeShapeType="1"/>
            </p:cNvSpPr>
            <p:nvPr/>
          </p:nvSpPr>
          <p:spPr bwMode="auto">
            <a:xfrm>
              <a:off x="3552" y="960"/>
              <a:ext cx="0" cy="42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5" name="Line 5"/>
            <p:cNvSpPr>
              <a:spLocks noChangeShapeType="1"/>
            </p:cNvSpPr>
            <p:nvPr/>
          </p:nvSpPr>
          <p:spPr bwMode="auto">
            <a:xfrm>
              <a:off x="1440" y="3096"/>
              <a:ext cx="42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6" name="Line 6"/>
            <p:cNvSpPr>
              <a:spLocks noChangeShapeType="1"/>
            </p:cNvSpPr>
            <p:nvPr/>
          </p:nvSpPr>
          <p:spPr bwMode="auto">
            <a:xfrm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7" name="Line 7"/>
            <p:cNvSpPr>
              <a:spLocks noChangeShapeType="1"/>
            </p:cNvSpPr>
            <p:nvPr/>
          </p:nvSpPr>
          <p:spPr bwMode="auto">
            <a:xfrm flipH="1"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8" name="Text Box 8"/>
            <p:cNvSpPr txBox="1">
              <a:spLocks noChangeArrowheads="1"/>
            </p:cNvSpPr>
            <p:nvPr/>
          </p:nvSpPr>
          <p:spPr bwMode="auto">
            <a:xfrm rot="-1600857">
              <a:off x="2494" y="1260"/>
              <a:ext cx="864" cy="3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>
                  <a:solidFill>
                    <a:srgbClr val="0033CC"/>
                  </a:solidFill>
                </a:rPr>
                <a:t>Bài 5</a:t>
              </a:r>
            </a:p>
          </p:txBody>
        </p:sp>
        <p:sp>
          <p:nvSpPr>
            <p:cNvPr id="22539" name="Text Box 9"/>
            <p:cNvSpPr txBox="1">
              <a:spLocks noChangeArrowheads="1"/>
            </p:cNvSpPr>
            <p:nvPr/>
          </p:nvSpPr>
          <p:spPr bwMode="auto">
            <a:xfrm rot="9236918">
              <a:off x="3733" y="4581"/>
              <a:ext cx="864" cy="356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3</a:t>
              </a:r>
            </a:p>
          </p:txBody>
        </p:sp>
        <p:sp>
          <p:nvSpPr>
            <p:cNvPr id="22540" name="Text Box 10"/>
            <p:cNvSpPr txBox="1">
              <a:spLocks noChangeArrowheads="1"/>
            </p:cNvSpPr>
            <p:nvPr/>
          </p:nvSpPr>
          <p:spPr bwMode="auto">
            <a:xfrm rot="7224828">
              <a:off x="4734" y="3748"/>
              <a:ext cx="864" cy="356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8</a:t>
              </a:r>
            </a:p>
          </p:txBody>
        </p:sp>
        <p:sp>
          <p:nvSpPr>
            <p:cNvPr id="22541" name="Text Box 11"/>
            <p:cNvSpPr txBox="1">
              <a:spLocks noChangeArrowheads="1"/>
            </p:cNvSpPr>
            <p:nvPr/>
          </p:nvSpPr>
          <p:spPr bwMode="auto">
            <a:xfrm rot="-9226783">
              <a:off x="2396" y="4520"/>
              <a:ext cx="864" cy="356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6</a:t>
              </a:r>
            </a:p>
          </p:txBody>
        </p:sp>
        <p:sp>
          <p:nvSpPr>
            <p:cNvPr id="22542" name="Text Box 12"/>
            <p:cNvSpPr txBox="1">
              <a:spLocks noChangeArrowheads="1"/>
            </p:cNvSpPr>
            <p:nvPr/>
          </p:nvSpPr>
          <p:spPr bwMode="auto">
            <a:xfrm rot="-7117885">
              <a:off x="1430" y="3513"/>
              <a:ext cx="864" cy="36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>
                  <a:solidFill>
                    <a:srgbClr val="990099"/>
                  </a:solidFill>
                </a:rPr>
                <a:t>Bài 4</a:t>
              </a:r>
            </a:p>
          </p:txBody>
        </p:sp>
        <p:sp>
          <p:nvSpPr>
            <p:cNvPr id="22543" name="Text Box 13"/>
            <p:cNvSpPr txBox="1">
              <a:spLocks noChangeArrowheads="1"/>
            </p:cNvSpPr>
            <p:nvPr/>
          </p:nvSpPr>
          <p:spPr bwMode="auto">
            <a:xfrm rot="1112416">
              <a:off x="3756" y="1332"/>
              <a:ext cx="864" cy="35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 dirty="0"/>
                <a:t>Bài 2</a:t>
              </a:r>
            </a:p>
          </p:txBody>
        </p:sp>
        <p:sp>
          <p:nvSpPr>
            <p:cNvPr id="22544" name="Text Box 14"/>
            <p:cNvSpPr txBox="1">
              <a:spLocks noChangeArrowheads="1"/>
            </p:cNvSpPr>
            <p:nvPr/>
          </p:nvSpPr>
          <p:spPr bwMode="auto">
            <a:xfrm rot="-3861837">
              <a:off x="1544" y="2152"/>
              <a:ext cx="864" cy="356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1</a:t>
              </a:r>
            </a:p>
          </p:txBody>
        </p:sp>
        <p:sp>
          <p:nvSpPr>
            <p:cNvPr id="22545" name="Text Box 15"/>
            <p:cNvSpPr txBox="1">
              <a:spLocks noChangeArrowheads="1"/>
            </p:cNvSpPr>
            <p:nvPr/>
          </p:nvSpPr>
          <p:spPr bwMode="auto">
            <a:xfrm rot="3629282">
              <a:off x="4659" y="2306"/>
              <a:ext cx="864" cy="356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7</a:t>
              </a:r>
            </a:p>
          </p:txBody>
        </p:sp>
      </p:grpSp>
      <p:pic>
        <p:nvPicPr>
          <p:cNvPr id="22531" name="Picture 8" descr="0003-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628650"/>
            <a:ext cx="14224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5397500" y="1471613"/>
            <a:ext cx="317500" cy="34290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9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4300000">
                                      <p:cBhvr>
                                        <p:cTn id="6" dur="3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8" dur="500" fill="hold"/>
                                        <p:tgtEl>
                                          <p:spTgt spid="645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162800" y="6172200"/>
            <a:ext cx="1981200" cy="685800"/>
          </a:xfrm>
          <a:prstGeom prst="rightArrow">
            <a:avLst>
              <a:gd name="adj1" fmla="val 50000"/>
              <a:gd name="adj2" fmla="val 722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b="1" i="0">
                <a:solidFill>
                  <a:srgbClr val="0000FF"/>
                </a:solidFill>
                <a:latin typeface="Tahoma" pitchFamily="34" charset="0"/>
                <a:cs typeface="Arial" charset="0"/>
              </a:rPr>
              <a:t>Lượt quay tiếp</a:t>
            </a:r>
          </a:p>
        </p:txBody>
      </p:sp>
      <p:sp>
        <p:nvSpPr>
          <p:cNvPr id="23555" name="AutoShape 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927100" y="3314700"/>
            <a:ext cx="7391400" cy="29337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430" tIns="45716" rIns="91430" bIns="45716" anchor="ctr"/>
          <a:lstStyle/>
          <a:p>
            <a:pPr algn="ctr"/>
            <a:endParaRPr lang="en-US" i="0">
              <a:solidFill>
                <a:srgbClr val="FFFF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3556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603500" y="3565525"/>
            <a:ext cx="10541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4400" i="0">
                <a:solidFill>
                  <a:srgbClr val="FF0000"/>
                </a:solidFill>
                <a:cs typeface="Arial" charset="0"/>
              </a:rPr>
              <a:t>2</a:t>
            </a:r>
          </a:p>
        </p:txBody>
      </p:sp>
      <p:sp>
        <p:nvSpPr>
          <p:cNvPr id="23557" name="Text Box 3"/>
          <p:cNvSpPr txBox="1">
            <a:spLocks noChangeArrowheads="1"/>
          </p:cNvSpPr>
          <p:nvPr/>
        </p:nvSpPr>
        <p:spPr bwMode="auto">
          <a:xfrm>
            <a:off x="2603500" y="4446588"/>
            <a:ext cx="9144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4400" i="0">
                <a:solidFill>
                  <a:srgbClr val="FF0000"/>
                </a:solidFill>
                <a:cs typeface="Arial" charset="0"/>
              </a:rPr>
              <a:t>4</a:t>
            </a:r>
          </a:p>
        </p:txBody>
      </p:sp>
      <p:sp>
        <p:nvSpPr>
          <p:cNvPr id="23558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603500" y="5341938"/>
            <a:ext cx="9144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4400" i="0">
                <a:solidFill>
                  <a:srgbClr val="FF0000"/>
                </a:solidFill>
                <a:cs typeface="Arial" charset="0"/>
              </a:rPr>
              <a:t>3</a:t>
            </a:r>
          </a:p>
        </p:txBody>
      </p:sp>
      <p:sp>
        <p:nvSpPr>
          <p:cNvPr id="65543" name="Oval 7"/>
          <p:cNvSpPr>
            <a:spLocks noChangeArrowheads="1"/>
          </p:cNvSpPr>
          <p:nvPr/>
        </p:nvSpPr>
        <p:spPr bwMode="auto">
          <a:xfrm>
            <a:off x="1371600" y="3565525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65544" name="Oval 8"/>
          <p:cNvSpPr>
            <a:spLocks noChangeArrowheads="1"/>
          </p:cNvSpPr>
          <p:nvPr/>
        </p:nvSpPr>
        <p:spPr bwMode="auto">
          <a:xfrm>
            <a:off x="1295400" y="5341938"/>
            <a:ext cx="838200" cy="6111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65545" name="Oval 9"/>
          <p:cNvSpPr>
            <a:spLocks noChangeArrowheads="1"/>
          </p:cNvSpPr>
          <p:nvPr/>
        </p:nvSpPr>
        <p:spPr bwMode="auto">
          <a:xfrm>
            <a:off x="1295400" y="4460875"/>
            <a:ext cx="8382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65546" name="AutoShape 10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Chúc mừng em,</a:t>
            </a:r>
          </a:p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 em đã dành được</a:t>
            </a:r>
          </a:p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 bông hoa điểm 10</a:t>
            </a:r>
          </a:p>
        </p:txBody>
      </p:sp>
      <p:sp>
        <p:nvSpPr>
          <p:cNvPr id="65547" name="AutoShape 11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65548" name="AutoShape 12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698500" y="571500"/>
            <a:ext cx="774700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708" tIns="36355" rIns="72708" bIns="36355">
            <a:spAutoFit/>
          </a:bodyPr>
          <a:lstStyle>
            <a:lvl1pPr defTabSz="727075">
              <a:defRPr sz="3200">
                <a:solidFill>
                  <a:schemeClr val="tx1"/>
                </a:solidFill>
                <a:latin typeface="Arial" charset="0"/>
              </a:defRPr>
            </a:lvl1pPr>
            <a:lvl2pPr defTabSz="727075">
              <a:defRPr sz="2800">
                <a:solidFill>
                  <a:schemeClr val="tx1"/>
                </a:solidFill>
                <a:latin typeface="Arial" charset="0"/>
              </a:defRPr>
            </a:lvl2pPr>
            <a:lvl3pPr defTabSz="727075">
              <a:defRPr sz="2400">
                <a:solidFill>
                  <a:schemeClr val="tx1"/>
                </a:solidFill>
                <a:latin typeface="Arial" charset="0"/>
              </a:defRPr>
            </a:lvl3pPr>
            <a:lvl4pPr defTabSz="727075">
              <a:defRPr sz="2000">
                <a:solidFill>
                  <a:schemeClr val="tx1"/>
                </a:solidFill>
                <a:latin typeface="Arial" charset="0"/>
              </a:defRPr>
            </a:lvl4pPr>
            <a:lvl5pPr defTabSz="727075">
              <a:defRPr sz="2000">
                <a:solidFill>
                  <a:schemeClr val="tx1"/>
                </a:solidFill>
                <a:latin typeface="Arial" charset="0"/>
              </a:defRPr>
            </a:lvl5pPr>
            <a:lvl6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 i="0">
                <a:solidFill>
                  <a:schemeClr val="folHlink"/>
                </a:solidFill>
              </a:rPr>
              <a:t>        </a:t>
            </a:r>
            <a:r>
              <a:rPr lang="en-US" sz="2900" b="1" i="0"/>
              <a:t>Bài 5:</a:t>
            </a:r>
          </a:p>
          <a:p>
            <a:pPr>
              <a:spcBef>
                <a:spcPct val="50000"/>
              </a:spcBef>
            </a:pPr>
            <a:r>
              <a:rPr lang="en-US" sz="2900" b="1" i="0"/>
              <a:t>Trong câu tục ngữ sau, có mấy số từ?</a:t>
            </a:r>
          </a:p>
          <a:p>
            <a:pPr>
              <a:spcBef>
                <a:spcPct val="50000"/>
              </a:spcBef>
            </a:pPr>
            <a:r>
              <a:rPr lang="en-US" sz="2900" i="0"/>
              <a:t>Một nong tằm là năm nong kén</a:t>
            </a:r>
          </a:p>
          <a:p>
            <a:pPr>
              <a:spcBef>
                <a:spcPct val="50000"/>
              </a:spcBef>
            </a:pPr>
            <a:r>
              <a:rPr lang="en-US" sz="2900" i="0"/>
              <a:t>Một nong kén là chín</a:t>
            </a:r>
            <a:r>
              <a:rPr lang="en-US" sz="2900" b="1" i="0"/>
              <a:t> </a:t>
            </a:r>
            <a:r>
              <a:rPr lang="en-US" sz="2900" i="0"/>
              <a:t>nén tơ</a:t>
            </a:r>
          </a:p>
          <a:p>
            <a:pPr>
              <a:spcBef>
                <a:spcPct val="50000"/>
              </a:spcBef>
            </a:pPr>
            <a:endParaRPr lang="en-US" sz="2900" i="0"/>
          </a:p>
        </p:txBody>
      </p:sp>
    </p:spTree>
    <p:extLst>
      <p:ext uri="{BB962C8B-B14F-4D97-AF65-F5344CB8AC3E}">
        <p14:creationId xmlns:p14="http://schemas.microsoft.com/office/powerpoint/2010/main" val="1321054822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55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655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54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55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655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54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55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655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545"/>
                  </p:tgtEl>
                </p:cond>
              </p:nextCondLst>
            </p:seq>
          </p:childTnLst>
        </p:cTn>
      </p:par>
    </p:tnLst>
    <p:bldLst>
      <p:bldP spid="65546" grpId="0" animBg="1"/>
      <p:bldP spid="65546" grpId="1" animBg="1"/>
      <p:bldP spid="65547" grpId="0" animBg="1"/>
      <p:bldP spid="65547" grpId="1" animBg="1"/>
      <p:bldP spid="65547" grpId="2" animBg="1"/>
      <p:bldP spid="65548" grpId="0" animBg="1"/>
      <p:bldP spid="65548" grpId="1" animBg="1"/>
      <p:bldP spid="65548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228600" y="381000"/>
            <a:ext cx="2743200" cy="21336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dirty="0"/>
              <a:t>Bài 1</a:t>
            </a: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3276600" y="469232"/>
            <a:ext cx="2743200" cy="21336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/>
              <a:t>Bài 2</a:t>
            </a: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6324600" y="389021"/>
            <a:ext cx="2743200" cy="21336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/>
              <a:t>Bài 3</a:t>
            </a: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162050" y="3621506"/>
            <a:ext cx="2743200" cy="21336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/>
              <a:t>Bài 4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410200" y="3593432"/>
            <a:ext cx="2743200" cy="21336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/>
              <a:t>Bài 5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50921" y="2688431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FF0000"/>
                </a:solidFill>
              </a:rPr>
              <a:t>Một con vịt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6629400" y="2743200"/>
            <a:ext cx="2257926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0000"/>
                </a:solidFill>
              </a:rPr>
              <a:t>Cháu lên ba</a:t>
            </a: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3162300" y="2712243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0000"/>
                </a:solidFill>
              </a:rPr>
              <a:t>Hai con thằn lằn</a:t>
            </a:r>
          </a:p>
        </p:txBody>
      </p:sp>
      <p:sp>
        <p:nvSpPr>
          <p:cNvPr id="14" name="Text Box 23"/>
          <p:cNvSpPr txBox="1">
            <a:spLocks noChangeArrowheads="1"/>
          </p:cNvSpPr>
          <p:nvPr/>
        </p:nvSpPr>
        <p:spPr bwMode="auto">
          <a:xfrm>
            <a:off x="1123950" y="5943600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FF0000"/>
                </a:solidFill>
              </a:rPr>
              <a:t>Bốn phương trời</a:t>
            </a:r>
          </a:p>
        </p:txBody>
      </p:sp>
      <p:sp>
        <p:nvSpPr>
          <p:cNvPr id="16" name="Text Box 25"/>
          <p:cNvSpPr txBox="1">
            <a:spLocks noChangeArrowheads="1"/>
          </p:cNvSpPr>
          <p:nvPr/>
        </p:nvSpPr>
        <p:spPr bwMode="auto">
          <a:xfrm>
            <a:off x="5562600" y="5710990"/>
            <a:ext cx="2971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FF0000"/>
                </a:solidFill>
              </a:rPr>
              <a:t>Năm anh em trên một chiếc xe tăng</a:t>
            </a:r>
          </a:p>
        </p:txBody>
      </p:sp>
    </p:spTree>
    <p:extLst>
      <p:ext uri="{BB962C8B-B14F-4D97-AF65-F5344CB8AC3E}">
        <p14:creationId xmlns:p14="http://schemas.microsoft.com/office/powerpoint/2010/main" val="34925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4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2"/>
          <p:cNvGrpSpPr>
            <a:grpSpLocks/>
          </p:cNvGrpSpPr>
          <p:nvPr/>
        </p:nvGrpSpPr>
        <p:grpSpPr bwMode="auto">
          <a:xfrm>
            <a:off x="1905000" y="1585913"/>
            <a:ext cx="5588000" cy="5086350"/>
            <a:chOff x="1440" y="960"/>
            <a:chExt cx="4224" cy="4272"/>
          </a:xfrm>
        </p:grpSpPr>
        <p:sp>
          <p:nvSpPr>
            <p:cNvPr id="24581" name="Oval 3"/>
            <p:cNvSpPr>
              <a:spLocks noChangeArrowheads="1"/>
            </p:cNvSpPr>
            <p:nvPr/>
          </p:nvSpPr>
          <p:spPr bwMode="auto">
            <a:xfrm>
              <a:off x="1440" y="960"/>
              <a:ext cx="4224" cy="427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24582" name="Line 4"/>
            <p:cNvSpPr>
              <a:spLocks noChangeShapeType="1"/>
            </p:cNvSpPr>
            <p:nvPr/>
          </p:nvSpPr>
          <p:spPr bwMode="auto">
            <a:xfrm>
              <a:off x="3552" y="960"/>
              <a:ext cx="0" cy="42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3" name="Line 5"/>
            <p:cNvSpPr>
              <a:spLocks noChangeShapeType="1"/>
            </p:cNvSpPr>
            <p:nvPr/>
          </p:nvSpPr>
          <p:spPr bwMode="auto">
            <a:xfrm>
              <a:off x="1440" y="3096"/>
              <a:ext cx="42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4" name="Line 6"/>
            <p:cNvSpPr>
              <a:spLocks noChangeShapeType="1"/>
            </p:cNvSpPr>
            <p:nvPr/>
          </p:nvSpPr>
          <p:spPr bwMode="auto">
            <a:xfrm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5" name="Line 7"/>
            <p:cNvSpPr>
              <a:spLocks noChangeShapeType="1"/>
            </p:cNvSpPr>
            <p:nvPr/>
          </p:nvSpPr>
          <p:spPr bwMode="auto">
            <a:xfrm flipH="1"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6" name="Text Box 8"/>
            <p:cNvSpPr txBox="1">
              <a:spLocks noChangeArrowheads="1"/>
            </p:cNvSpPr>
            <p:nvPr/>
          </p:nvSpPr>
          <p:spPr bwMode="auto">
            <a:xfrm rot="-1600857">
              <a:off x="2494" y="1260"/>
              <a:ext cx="864" cy="3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>
                  <a:solidFill>
                    <a:srgbClr val="0033CC"/>
                  </a:solidFill>
                </a:rPr>
                <a:t>Bài 5</a:t>
              </a:r>
            </a:p>
          </p:txBody>
        </p:sp>
        <p:sp>
          <p:nvSpPr>
            <p:cNvPr id="24587" name="Text Box 9"/>
            <p:cNvSpPr txBox="1">
              <a:spLocks noChangeArrowheads="1"/>
            </p:cNvSpPr>
            <p:nvPr/>
          </p:nvSpPr>
          <p:spPr bwMode="auto">
            <a:xfrm rot="9236918">
              <a:off x="3733" y="4581"/>
              <a:ext cx="864" cy="356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3</a:t>
              </a:r>
            </a:p>
          </p:txBody>
        </p:sp>
        <p:sp>
          <p:nvSpPr>
            <p:cNvPr id="24588" name="Text Box 10"/>
            <p:cNvSpPr txBox="1">
              <a:spLocks noChangeArrowheads="1"/>
            </p:cNvSpPr>
            <p:nvPr/>
          </p:nvSpPr>
          <p:spPr bwMode="auto">
            <a:xfrm rot="7224828">
              <a:off x="4734" y="3748"/>
              <a:ext cx="864" cy="356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8</a:t>
              </a:r>
            </a:p>
          </p:txBody>
        </p:sp>
        <p:sp>
          <p:nvSpPr>
            <p:cNvPr id="24589" name="Text Box 11"/>
            <p:cNvSpPr txBox="1">
              <a:spLocks noChangeArrowheads="1"/>
            </p:cNvSpPr>
            <p:nvPr/>
          </p:nvSpPr>
          <p:spPr bwMode="auto">
            <a:xfrm rot="-9226783">
              <a:off x="2396" y="4520"/>
              <a:ext cx="864" cy="356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6</a:t>
              </a:r>
            </a:p>
          </p:txBody>
        </p:sp>
        <p:sp>
          <p:nvSpPr>
            <p:cNvPr id="24590" name="Text Box 12"/>
            <p:cNvSpPr txBox="1">
              <a:spLocks noChangeArrowheads="1"/>
            </p:cNvSpPr>
            <p:nvPr/>
          </p:nvSpPr>
          <p:spPr bwMode="auto">
            <a:xfrm rot="-7117885">
              <a:off x="1430" y="3513"/>
              <a:ext cx="864" cy="36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>
                  <a:solidFill>
                    <a:srgbClr val="990099"/>
                  </a:solidFill>
                </a:rPr>
                <a:t>Bài 4</a:t>
              </a:r>
            </a:p>
          </p:txBody>
        </p:sp>
        <p:sp>
          <p:nvSpPr>
            <p:cNvPr id="24591" name="Text Box 13"/>
            <p:cNvSpPr txBox="1">
              <a:spLocks noChangeArrowheads="1"/>
            </p:cNvSpPr>
            <p:nvPr/>
          </p:nvSpPr>
          <p:spPr bwMode="auto">
            <a:xfrm rot="1112416">
              <a:off x="3756" y="1332"/>
              <a:ext cx="864" cy="35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2</a:t>
              </a:r>
            </a:p>
          </p:txBody>
        </p:sp>
        <p:sp>
          <p:nvSpPr>
            <p:cNvPr id="24592" name="Text Box 14"/>
            <p:cNvSpPr txBox="1">
              <a:spLocks noChangeArrowheads="1"/>
            </p:cNvSpPr>
            <p:nvPr/>
          </p:nvSpPr>
          <p:spPr bwMode="auto">
            <a:xfrm rot="-3861837">
              <a:off x="1544" y="2152"/>
              <a:ext cx="864" cy="356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1</a:t>
              </a:r>
            </a:p>
          </p:txBody>
        </p:sp>
        <p:sp>
          <p:nvSpPr>
            <p:cNvPr id="24593" name="Text Box 15"/>
            <p:cNvSpPr txBox="1">
              <a:spLocks noChangeArrowheads="1"/>
            </p:cNvSpPr>
            <p:nvPr/>
          </p:nvSpPr>
          <p:spPr bwMode="auto">
            <a:xfrm rot="3629282">
              <a:off x="4659" y="2306"/>
              <a:ext cx="864" cy="356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7</a:t>
              </a:r>
            </a:p>
          </p:txBody>
        </p:sp>
      </p:grpSp>
      <p:pic>
        <p:nvPicPr>
          <p:cNvPr id="24579" name="Picture 8" descr="0003-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628650"/>
            <a:ext cx="14224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7" name="Line 17"/>
          <p:cNvSpPr>
            <a:spLocks noChangeShapeType="1"/>
          </p:cNvSpPr>
          <p:nvPr/>
        </p:nvSpPr>
        <p:spPr bwMode="auto">
          <a:xfrm flipH="1">
            <a:off x="5397500" y="1471613"/>
            <a:ext cx="317500" cy="34290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0">
                                      <p:cBhvr>
                                        <p:cTn id="6" dur="3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8" dur="500" fill="hold"/>
                                        <p:tgtEl>
                                          <p:spTgt spid="665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162800" y="6172200"/>
            <a:ext cx="1981200" cy="685800"/>
          </a:xfrm>
          <a:prstGeom prst="rightArrow">
            <a:avLst>
              <a:gd name="adj1" fmla="val 50000"/>
              <a:gd name="adj2" fmla="val 722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b="1" i="0">
                <a:solidFill>
                  <a:srgbClr val="0000FF"/>
                </a:solidFill>
                <a:latin typeface="Tahoma" pitchFamily="34" charset="0"/>
                <a:cs typeface="Arial" charset="0"/>
              </a:rPr>
              <a:t>Lượt quay tiếp</a:t>
            </a:r>
          </a:p>
        </p:txBody>
      </p:sp>
      <p:sp>
        <p:nvSpPr>
          <p:cNvPr id="25603" name="AutoShape 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927100" y="3314700"/>
            <a:ext cx="7391400" cy="29337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430" tIns="45716" rIns="91430" bIns="45716" anchor="ctr"/>
          <a:lstStyle/>
          <a:p>
            <a:pPr algn="ctr"/>
            <a:endParaRPr lang="en-US" i="0">
              <a:solidFill>
                <a:srgbClr val="FFFF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5604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603500" y="3657600"/>
            <a:ext cx="1524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900" i="0">
                <a:solidFill>
                  <a:srgbClr val="FF0000"/>
                </a:solidFill>
                <a:cs typeface="Arial" charset="0"/>
              </a:rPr>
              <a:t>Mỗi </a:t>
            </a:r>
          </a:p>
        </p:txBody>
      </p:sp>
      <p:sp>
        <p:nvSpPr>
          <p:cNvPr id="25605" name="Text Box 3"/>
          <p:cNvSpPr txBox="1">
            <a:spLocks noChangeArrowheads="1"/>
          </p:cNvSpPr>
          <p:nvPr/>
        </p:nvSpPr>
        <p:spPr bwMode="auto">
          <a:xfrm>
            <a:off x="2603500" y="4446588"/>
            <a:ext cx="1778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900" i="0">
                <a:solidFill>
                  <a:srgbClr val="FF0000"/>
                </a:solidFill>
                <a:cs typeface="Arial" charset="0"/>
              </a:rPr>
              <a:t>Từng</a:t>
            </a:r>
          </a:p>
        </p:txBody>
      </p:sp>
      <p:sp>
        <p:nvSpPr>
          <p:cNvPr id="25606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603500" y="5257800"/>
            <a:ext cx="3238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900" i="0">
                <a:solidFill>
                  <a:srgbClr val="FF0000"/>
                </a:solidFill>
                <a:cs typeface="Arial" charset="0"/>
              </a:rPr>
              <a:t>Cả A và B</a:t>
            </a:r>
          </a:p>
        </p:txBody>
      </p:sp>
      <p:sp>
        <p:nvSpPr>
          <p:cNvPr id="67591" name="Oval 7"/>
          <p:cNvSpPr>
            <a:spLocks noChangeArrowheads="1"/>
          </p:cNvSpPr>
          <p:nvPr/>
        </p:nvSpPr>
        <p:spPr bwMode="auto">
          <a:xfrm>
            <a:off x="1371600" y="3565525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67592" name="Oval 8"/>
          <p:cNvSpPr>
            <a:spLocks noChangeArrowheads="1"/>
          </p:cNvSpPr>
          <p:nvPr/>
        </p:nvSpPr>
        <p:spPr bwMode="auto">
          <a:xfrm>
            <a:off x="1381125" y="4400550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67593" name="Oval 9"/>
          <p:cNvSpPr>
            <a:spLocks noChangeArrowheads="1"/>
          </p:cNvSpPr>
          <p:nvPr/>
        </p:nvSpPr>
        <p:spPr bwMode="auto">
          <a:xfrm>
            <a:off x="1397000" y="5243513"/>
            <a:ext cx="838200" cy="6111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67594" name="AutoShape 10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Chúc mừng em,</a:t>
            </a:r>
          </a:p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 em đã dành được</a:t>
            </a:r>
          </a:p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 bông hoa điểm 10</a:t>
            </a:r>
          </a:p>
        </p:txBody>
      </p:sp>
      <p:sp>
        <p:nvSpPr>
          <p:cNvPr id="67595" name="AutoShape 11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67596" name="AutoShape 12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444500" y="171450"/>
            <a:ext cx="8699500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708" tIns="36355" rIns="72708" bIns="36355">
            <a:spAutoFit/>
          </a:bodyPr>
          <a:lstStyle>
            <a:lvl1pPr defTabSz="727075">
              <a:defRPr sz="3200">
                <a:solidFill>
                  <a:schemeClr val="tx1"/>
                </a:solidFill>
                <a:latin typeface="Arial" charset="0"/>
              </a:defRPr>
            </a:lvl1pPr>
            <a:lvl2pPr defTabSz="727075">
              <a:defRPr sz="2800">
                <a:solidFill>
                  <a:schemeClr val="tx1"/>
                </a:solidFill>
                <a:latin typeface="Arial" charset="0"/>
              </a:defRPr>
            </a:lvl2pPr>
            <a:lvl3pPr defTabSz="727075">
              <a:defRPr sz="2400">
                <a:solidFill>
                  <a:schemeClr val="tx1"/>
                </a:solidFill>
                <a:latin typeface="Arial" charset="0"/>
              </a:defRPr>
            </a:lvl3pPr>
            <a:lvl4pPr defTabSz="727075">
              <a:defRPr sz="2000">
                <a:solidFill>
                  <a:schemeClr val="tx1"/>
                </a:solidFill>
                <a:latin typeface="Arial" charset="0"/>
              </a:defRPr>
            </a:lvl4pPr>
            <a:lvl5pPr defTabSz="727075">
              <a:defRPr sz="2000">
                <a:solidFill>
                  <a:schemeClr val="tx1"/>
                </a:solidFill>
                <a:latin typeface="Arial" charset="0"/>
              </a:defRPr>
            </a:lvl5pPr>
            <a:lvl6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 i="0">
                <a:solidFill>
                  <a:schemeClr val="folHlink"/>
                </a:solidFill>
              </a:rPr>
              <a:t>         </a:t>
            </a:r>
            <a:r>
              <a:rPr lang="en-US" sz="2900" b="1" i="0"/>
              <a:t>Bài 1:</a:t>
            </a:r>
          </a:p>
          <a:p>
            <a:pPr>
              <a:spcBef>
                <a:spcPct val="50000"/>
              </a:spcBef>
            </a:pPr>
            <a:r>
              <a:rPr lang="en-US" sz="2900" b="1" i="0"/>
              <a:t>Có thể điền từ nào vào chỗ trống trong cả hai câu thơ sau:</a:t>
            </a:r>
          </a:p>
          <a:p>
            <a:pPr>
              <a:spcBef>
                <a:spcPct val="50000"/>
              </a:spcBef>
            </a:pPr>
            <a:r>
              <a:rPr lang="en-US" sz="2900" i="0"/>
              <a:t>“Rồi Bác đi dém chăn          “…… giọt long lanh rơi</a:t>
            </a:r>
          </a:p>
          <a:p>
            <a:pPr>
              <a:spcBef>
                <a:spcPct val="50000"/>
              </a:spcBef>
            </a:pPr>
            <a:r>
              <a:rPr lang="en-US" sz="2900" i="0"/>
              <a:t>…người …</a:t>
            </a:r>
            <a:r>
              <a:rPr lang="en-US" i="0">
                <a:latin typeface="Times New Roman" pitchFamily="18" charset="0"/>
              </a:rPr>
              <a:t>người</a:t>
            </a:r>
            <a:r>
              <a:rPr lang="en-US" sz="2900" i="0"/>
              <a:t> một”          Tôi đưa tay tôi hứng.”</a:t>
            </a:r>
          </a:p>
          <a:p>
            <a:pPr>
              <a:spcBef>
                <a:spcPct val="50000"/>
              </a:spcBef>
            </a:pPr>
            <a:endParaRPr lang="en-US" sz="2900" i="0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4953000" y="1885950"/>
            <a:ext cx="0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673633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5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675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75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675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75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675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3"/>
                  </p:tgtEl>
                </p:cond>
              </p:nextCondLst>
            </p:seq>
          </p:childTnLst>
        </p:cTn>
      </p:par>
    </p:tnLst>
    <p:bldLst>
      <p:bldP spid="67594" grpId="0" animBg="1"/>
      <p:bldP spid="67594" grpId="1" animBg="1"/>
      <p:bldP spid="67595" grpId="0" animBg="1"/>
      <p:bldP spid="67595" grpId="1" animBg="1"/>
      <p:bldP spid="67595" grpId="2" animBg="1"/>
      <p:bldP spid="67596" grpId="0" animBg="1"/>
      <p:bldP spid="67596" grpId="1" animBg="1"/>
      <p:bldP spid="67596" grpId="2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1905000" y="1585913"/>
            <a:ext cx="5588000" cy="5086350"/>
            <a:chOff x="1440" y="960"/>
            <a:chExt cx="4224" cy="4272"/>
          </a:xfrm>
        </p:grpSpPr>
        <p:sp>
          <p:nvSpPr>
            <p:cNvPr id="26629" name="Oval 3"/>
            <p:cNvSpPr>
              <a:spLocks noChangeArrowheads="1"/>
            </p:cNvSpPr>
            <p:nvPr/>
          </p:nvSpPr>
          <p:spPr bwMode="auto">
            <a:xfrm>
              <a:off x="1440" y="960"/>
              <a:ext cx="4224" cy="427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26630" name="Line 4"/>
            <p:cNvSpPr>
              <a:spLocks noChangeShapeType="1"/>
            </p:cNvSpPr>
            <p:nvPr/>
          </p:nvSpPr>
          <p:spPr bwMode="auto">
            <a:xfrm>
              <a:off x="3552" y="960"/>
              <a:ext cx="0" cy="42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1" name="Line 5"/>
            <p:cNvSpPr>
              <a:spLocks noChangeShapeType="1"/>
            </p:cNvSpPr>
            <p:nvPr/>
          </p:nvSpPr>
          <p:spPr bwMode="auto">
            <a:xfrm>
              <a:off x="1440" y="3096"/>
              <a:ext cx="42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2" name="Line 6"/>
            <p:cNvSpPr>
              <a:spLocks noChangeShapeType="1"/>
            </p:cNvSpPr>
            <p:nvPr/>
          </p:nvSpPr>
          <p:spPr bwMode="auto">
            <a:xfrm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3" name="Line 7"/>
            <p:cNvSpPr>
              <a:spLocks noChangeShapeType="1"/>
            </p:cNvSpPr>
            <p:nvPr/>
          </p:nvSpPr>
          <p:spPr bwMode="auto">
            <a:xfrm flipH="1"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4" name="Text Box 8"/>
            <p:cNvSpPr txBox="1">
              <a:spLocks noChangeArrowheads="1"/>
            </p:cNvSpPr>
            <p:nvPr/>
          </p:nvSpPr>
          <p:spPr bwMode="auto">
            <a:xfrm rot="-1600857">
              <a:off x="2494" y="1260"/>
              <a:ext cx="864" cy="3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>
                  <a:solidFill>
                    <a:srgbClr val="0033CC"/>
                  </a:solidFill>
                </a:rPr>
                <a:t>Bài 5</a:t>
              </a:r>
            </a:p>
          </p:txBody>
        </p:sp>
        <p:sp>
          <p:nvSpPr>
            <p:cNvPr id="26635" name="Text Box 9"/>
            <p:cNvSpPr txBox="1">
              <a:spLocks noChangeArrowheads="1"/>
            </p:cNvSpPr>
            <p:nvPr/>
          </p:nvSpPr>
          <p:spPr bwMode="auto">
            <a:xfrm rot="9236918">
              <a:off x="3733" y="4581"/>
              <a:ext cx="864" cy="356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3</a:t>
              </a:r>
            </a:p>
          </p:txBody>
        </p:sp>
        <p:sp>
          <p:nvSpPr>
            <p:cNvPr id="26636" name="Text Box 10"/>
            <p:cNvSpPr txBox="1">
              <a:spLocks noChangeArrowheads="1"/>
            </p:cNvSpPr>
            <p:nvPr/>
          </p:nvSpPr>
          <p:spPr bwMode="auto">
            <a:xfrm rot="7224828">
              <a:off x="4734" y="3748"/>
              <a:ext cx="864" cy="356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8</a:t>
              </a:r>
            </a:p>
          </p:txBody>
        </p:sp>
        <p:sp>
          <p:nvSpPr>
            <p:cNvPr id="26637" name="Text Box 11"/>
            <p:cNvSpPr txBox="1">
              <a:spLocks noChangeArrowheads="1"/>
            </p:cNvSpPr>
            <p:nvPr/>
          </p:nvSpPr>
          <p:spPr bwMode="auto">
            <a:xfrm rot="-9226783">
              <a:off x="2396" y="4520"/>
              <a:ext cx="864" cy="356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6</a:t>
              </a:r>
            </a:p>
          </p:txBody>
        </p:sp>
        <p:sp>
          <p:nvSpPr>
            <p:cNvPr id="26638" name="Text Box 12"/>
            <p:cNvSpPr txBox="1">
              <a:spLocks noChangeArrowheads="1"/>
            </p:cNvSpPr>
            <p:nvPr/>
          </p:nvSpPr>
          <p:spPr bwMode="auto">
            <a:xfrm rot="-7117885">
              <a:off x="1430" y="3513"/>
              <a:ext cx="864" cy="36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>
                  <a:solidFill>
                    <a:srgbClr val="990099"/>
                  </a:solidFill>
                </a:rPr>
                <a:t>Bài 4</a:t>
              </a:r>
            </a:p>
          </p:txBody>
        </p:sp>
        <p:sp>
          <p:nvSpPr>
            <p:cNvPr id="26639" name="Text Box 13"/>
            <p:cNvSpPr txBox="1">
              <a:spLocks noChangeArrowheads="1"/>
            </p:cNvSpPr>
            <p:nvPr/>
          </p:nvSpPr>
          <p:spPr bwMode="auto">
            <a:xfrm rot="1112416">
              <a:off x="3756" y="1332"/>
              <a:ext cx="864" cy="35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2</a:t>
              </a:r>
            </a:p>
          </p:txBody>
        </p:sp>
        <p:sp>
          <p:nvSpPr>
            <p:cNvPr id="26640" name="Text Box 14"/>
            <p:cNvSpPr txBox="1">
              <a:spLocks noChangeArrowheads="1"/>
            </p:cNvSpPr>
            <p:nvPr/>
          </p:nvSpPr>
          <p:spPr bwMode="auto">
            <a:xfrm rot="-3861837">
              <a:off x="1544" y="2152"/>
              <a:ext cx="864" cy="356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1</a:t>
              </a:r>
            </a:p>
          </p:txBody>
        </p:sp>
        <p:sp>
          <p:nvSpPr>
            <p:cNvPr id="26641" name="Text Box 15"/>
            <p:cNvSpPr txBox="1">
              <a:spLocks noChangeArrowheads="1"/>
            </p:cNvSpPr>
            <p:nvPr/>
          </p:nvSpPr>
          <p:spPr bwMode="auto">
            <a:xfrm rot="3629282">
              <a:off x="4659" y="2306"/>
              <a:ext cx="864" cy="356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7</a:t>
              </a:r>
            </a:p>
          </p:txBody>
        </p:sp>
      </p:grpSp>
      <p:pic>
        <p:nvPicPr>
          <p:cNvPr id="26627" name="Picture 8" descr="0003-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628650"/>
            <a:ext cx="14224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25" name="Line 17"/>
          <p:cNvSpPr>
            <a:spLocks noChangeShapeType="1"/>
          </p:cNvSpPr>
          <p:nvPr/>
        </p:nvSpPr>
        <p:spPr bwMode="auto">
          <a:xfrm flipH="1">
            <a:off x="5397500" y="1471613"/>
            <a:ext cx="317500" cy="34290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7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5100000">
                                      <p:cBhvr>
                                        <p:cTn id="6" dur="3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8" dur="500" fill="hold"/>
                                        <p:tgtEl>
                                          <p:spTgt spid="686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162800" y="6172200"/>
            <a:ext cx="1981200" cy="685800"/>
          </a:xfrm>
          <a:prstGeom prst="rightArrow">
            <a:avLst>
              <a:gd name="adj1" fmla="val 50000"/>
              <a:gd name="adj2" fmla="val 722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b="1" i="0">
                <a:solidFill>
                  <a:srgbClr val="0000FF"/>
                </a:solidFill>
                <a:latin typeface="Tahoma" pitchFamily="34" charset="0"/>
                <a:cs typeface="Arial" charset="0"/>
              </a:rPr>
              <a:t>Lượt quay tiếp</a:t>
            </a:r>
          </a:p>
        </p:txBody>
      </p:sp>
      <p:sp>
        <p:nvSpPr>
          <p:cNvPr id="27651" name="AutoShape 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016000" y="3257550"/>
            <a:ext cx="7391400" cy="29337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430" tIns="45716" rIns="91430" bIns="45716" anchor="ctr"/>
          <a:lstStyle/>
          <a:p>
            <a:pPr algn="ctr"/>
            <a:endParaRPr lang="en-US" i="0">
              <a:solidFill>
                <a:srgbClr val="FFFF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7652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603500" y="3565525"/>
            <a:ext cx="1460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300" i="0">
                <a:solidFill>
                  <a:srgbClr val="FF0000"/>
                </a:solidFill>
                <a:cs typeface="Arial" charset="0"/>
              </a:rPr>
              <a:t>các </a:t>
            </a:r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2603500" y="4514850"/>
            <a:ext cx="3873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900" i="0">
                <a:solidFill>
                  <a:srgbClr val="FF0000"/>
                </a:solidFill>
                <a:cs typeface="Arial" charset="0"/>
              </a:rPr>
              <a:t>các, những</a:t>
            </a:r>
          </a:p>
        </p:txBody>
      </p:sp>
      <p:sp>
        <p:nvSpPr>
          <p:cNvPr id="27654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603500" y="5341938"/>
            <a:ext cx="50165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900" i="0">
                <a:solidFill>
                  <a:srgbClr val="FF0000"/>
                </a:solidFill>
                <a:cs typeface="Arial" charset="0"/>
              </a:rPr>
              <a:t>các em, những</a:t>
            </a:r>
          </a:p>
        </p:txBody>
      </p:sp>
      <p:sp>
        <p:nvSpPr>
          <p:cNvPr id="70663" name="Oval 7"/>
          <p:cNvSpPr>
            <a:spLocks noChangeArrowheads="1"/>
          </p:cNvSpPr>
          <p:nvPr/>
        </p:nvSpPr>
        <p:spPr bwMode="auto">
          <a:xfrm>
            <a:off x="1371600" y="3565525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70664" name="Oval 8"/>
          <p:cNvSpPr>
            <a:spLocks noChangeArrowheads="1"/>
          </p:cNvSpPr>
          <p:nvPr/>
        </p:nvSpPr>
        <p:spPr bwMode="auto">
          <a:xfrm>
            <a:off x="1365250" y="4486275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70665" name="Oval 9"/>
          <p:cNvSpPr>
            <a:spLocks noChangeArrowheads="1"/>
          </p:cNvSpPr>
          <p:nvPr/>
        </p:nvSpPr>
        <p:spPr bwMode="auto">
          <a:xfrm>
            <a:off x="1365250" y="5314950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70666" name="AutoShape 10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Chúc mừng em,</a:t>
            </a:r>
          </a:p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 em đã dành được</a:t>
            </a:r>
          </a:p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 bông hoa điểm 10</a:t>
            </a:r>
          </a:p>
        </p:txBody>
      </p:sp>
      <p:sp>
        <p:nvSpPr>
          <p:cNvPr id="70667" name="AutoShape 11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70668" name="AutoShape 12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444500" y="857250"/>
            <a:ext cx="825500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731" tIns="36366" rIns="72731" bIns="36366">
            <a:spAutoFit/>
          </a:bodyPr>
          <a:lstStyle>
            <a:lvl1pPr marL="273050" indent="-273050" defTabSz="727075">
              <a:defRPr sz="3200">
                <a:solidFill>
                  <a:schemeClr val="tx1"/>
                </a:solidFill>
                <a:latin typeface="Arial" charset="0"/>
              </a:defRPr>
            </a:lvl1pPr>
            <a:lvl2pPr defTabSz="727075">
              <a:defRPr sz="2800">
                <a:solidFill>
                  <a:schemeClr val="tx1"/>
                </a:solidFill>
                <a:latin typeface="Arial" charset="0"/>
              </a:defRPr>
            </a:lvl2pPr>
            <a:lvl3pPr defTabSz="727075">
              <a:defRPr sz="2400">
                <a:solidFill>
                  <a:schemeClr val="tx1"/>
                </a:solidFill>
                <a:latin typeface="Arial" charset="0"/>
              </a:defRPr>
            </a:lvl3pPr>
            <a:lvl4pPr defTabSz="727075">
              <a:defRPr sz="2000">
                <a:solidFill>
                  <a:schemeClr val="tx1"/>
                </a:solidFill>
                <a:latin typeface="Arial" charset="0"/>
              </a:defRPr>
            </a:lvl4pPr>
            <a:lvl5pPr defTabSz="727075">
              <a:defRPr sz="2000">
                <a:solidFill>
                  <a:schemeClr val="tx1"/>
                </a:solidFill>
                <a:latin typeface="Arial" charset="0"/>
              </a:defRPr>
            </a:lvl5pPr>
            <a:lvl6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200" b="1" i="0">
                <a:latin typeface="Verdana" pitchFamily="34" charset="0"/>
              </a:rPr>
              <a:t>Bài 3: Lượng từ trong câu thơ sau:</a:t>
            </a:r>
          </a:p>
          <a:p>
            <a:r>
              <a:rPr lang="en-US" sz="2200" b="1" i="0">
                <a:latin typeface="Verdana" pitchFamily="34" charset="0"/>
              </a:rPr>
              <a:t>          “</a:t>
            </a:r>
            <a:r>
              <a:rPr lang="en-US" sz="2200" i="0">
                <a:latin typeface="Verdana" pitchFamily="34" charset="0"/>
              </a:rPr>
              <a:t>Chào các</a:t>
            </a:r>
            <a:r>
              <a:rPr lang="en-US" sz="2200" b="1" i="0">
                <a:latin typeface="Verdana" pitchFamily="34" charset="0"/>
              </a:rPr>
              <a:t> </a:t>
            </a:r>
            <a:r>
              <a:rPr lang="en-US" sz="2200" i="0">
                <a:latin typeface="Verdana" pitchFamily="34" charset="0"/>
              </a:rPr>
              <a:t>em, những đồng chí của tương lai</a:t>
            </a:r>
          </a:p>
          <a:p>
            <a:r>
              <a:rPr lang="en-US" sz="2200" i="0">
                <a:latin typeface="Verdana" pitchFamily="34" charset="0"/>
              </a:rPr>
              <a:t>          Mang mũ rơm đi học đường dài” là:</a:t>
            </a:r>
            <a:endParaRPr lang="en-US" sz="2200" b="1" i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770689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6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706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06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706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06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706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5"/>
                  </p:tgtEl>
                </p:cond>
              </p:nextCondLst>
            </p:seq>
          </p:childTnLst>
        </p:cTn>
      </p:par>
    </p:tnLst>
    <p:bldLst>
      <p:bldP spid="70666" grpId="0" animBg="1"/>
      <p:bldP spid="70666" grpId="1" animBg="1"/>
      <p:bldP spid="70667" grpId="0" animBg="1"/>
      <p:bldP spid="70667" grpId="1" animBg="1"/>
      <p:bldP spid="70667" grpId="2" animBg="1"/>
      <p:bldP spid="70668" grpId="0" animBg="1"/>
      <p:bldP spid="70668" grpId="1" animBg="1"/>
      <p:bldP spid="70668" grpId="2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162800" y="6172200"/>
            <a:ext cx="1981200" cy="685800"/>
          </a:xfrm>
          <a:prstGeom prst="rightArrow">
            <a:avLst>
              <a:gd name="adj1" fmla="val 50000"/>
              <a:gd name="adj2" fmla="val 722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b="1" i="0">
                <a:solidFill>
                  <a:srgbClr val="0000FF"/>
                </a:solidFill>
                <a:latin typeface="Tahoma" pitchFamily="34" charset="0"/>
                <a:cs typeface="Arial" charset="0"/>
              </a:rPr>
              <a:t>Lượt quay tiếp</a:t>
            </a:r>
          </a:p>
        </p:txBody>
      </p:sp>
      <p:sp>
        <p:nvSpPr>
          <p:cNvPr id="28675" name="AutoShape 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016000" y="3257550"/>
            <a:ext cx="7391400" cy="29337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430" tIns="45716" rIns="91430" bIns="45716" anchor="ctr"/>
          <a:lstStyle/>
          <a:p>
            <a:pPr algn="ctr"/>
            <a:endParaRPr lang="en-US" i="0">
              <a:solidFill>
                <a:srgbClr val="FFFF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8676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603500" y="3565525"/>
            <a:ext cx="1460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300" i="0">
                <a:solidFill>
                  <a:srgbClr val="FF0000"/>
                </a:solidFill>
                <a:cs typeface="Arial" charset="0"/>
              </a:rPr>
              <a:t>các </a:t>
            </a:r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2603500" y="4514850"/>
            <a:ext cx="3873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900" i="0">
                <a:solidFill>
                  <a:srgbClr val="FF0000"/>
                </a:solidFill>
                <a:cs typeface="Arial" charset="0"/>
              </a:rPr>
              <a:t>các, những</a:t>
            </a:r>
          </a:p>
        </p:txBody>
      </p:sp>
      <p:sp>
        <p:nvSpPr>
          <p:cNvPr id="28678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603500" y="5341938"/>
            <a:ext cx="50165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900" i="0">
                <a:solidFill>
                  <a:srgbClr val="FF0000"/>
                </a:solidFill>
                <a:cs typeface="Arial" charset="0"/>
              </a:rPr>
              <a:t>các em, những</a:t>
            </a:r>
          </a:p>
        </p:txBody>
      </p:sp>
      <p:sp>
        <p:nvSpPr>
          <p:cNvPr id="69639" name="Oval 7"/>
          <p:cNvSpPr>
            <a:spLocks noChangeArrowheads="1"/>
          </p:cNvSpPr>
          <p:nvPr/>
        </p:nvSpPr>
        <p:spPr bwMode="auto">
          <a:xfrm>
            <a:off x="1371600" y="3565525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69640" name="Oval 8"/>
          <p:cNvSpPr>
            <a:spLocks noChangeArrowheads="1"/>
          </p:cNvSpPr>
          <p:nvPr/>
        </p:nvSpPr>
        <p:spPr bwMode="auto">
          <a:xfrm>
            <a:off x="1365250" y="4486275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69641" name="Oval 9"/>
          <p:cNvSpPr>
            <a:spLocks noChangeArrowheads="1"/>
          </p:cNvSpPr>
          <p:nvPr/>
        </p:nvSpPr>
        <p:spPr bwMode="auto">
          <a:xfrm>
            <a:off x="1365250" y="5314950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69642" name="AutoShape 10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Chúc mừng em,</a:t>
            </a:r>
          </a:p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 em đã dành được</a:t>
            </a:r>
          </a:p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 bông hoa điểm 10</a:t>
            </a:r>
          </a:p>
        </p:txBody>
      </p:sp>
      <p:sp>
        <p:nvSpPr>
          <p:cNvPr id="69643" name="AutoShape 11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69644" name="AutoShape 12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444500" y="857250"/>
            <a:ext cx="825500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731" tIns="36366" rIns="72731" bIns="36366">
            <a:spAutoFit/>
          </a:bodyPr>
          <a:lstStyle>
            <a:lvl1pPr marL="273050" indent="-273050" defTabSz="727075">
              <a:defRPr sz="3200">
                <a:solidFill>
                  <a:schemeClr val="tx1"/>
                </a:solidFill>
                <a:latin typeface="Arial" charset="0"/>
              </a:defRPr>
            </a:lvl1pPr>
            <a:lvl2pPr defTabSz="727075">
              <a:defRPr sz="2800">
                <a:solidFill>
                  <a:schemeClr val="tx1"/>
                </a:solidFill>
                <a:latin typeface="Arial" charset="0"/>
              </a:defRPr>
            </a:lvl2pPr>
            <a:lvl3pPr defTabSz="727075">
              <a:defRPr sz="2400">
                <a:solidFill>
                  <a:schemeClr val="tx1"/>
                </a:solidFill>
                <a:latin typeface="Arial" charset="0"/>
              </a:defRPr>
            </a:lvl3pPr>
            <a:lvl4pPr defTabSz="727075">
              <a:defRPr sz="2000">
                <a:solidFill>
                  <a:schemeClr val="tx1"/>
                </a:solidFill>
                <a:latin typeface="Arial" charset="0"/>
              </a:defRPr>
            </a:lvl4pPr>
            <a:lvl5pPr defTabSz="727075">
              <a:defRPr sz="2000">
                <a:solidFill>
                  <a:schemeClr val="tx1"/>
                </a:solidFill>
                <a:latin typeface="Arial" charset="0"/>
              </a:defRPr>
            </a:lvl5pPr>
            <a:lvl6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200" b="1" i="0">
                <a:latin typeface="Verdana" pitchFamily="34" charset="0"/>
              </a:rPr>
              <a:t>Bài 3: Lượng từ trong câu thơ sau:</a:t>
            </a:r>
          </a:p>
          <a:p>
            <a:r>
              <a:rPr lang="en-US" sz="2200" b="1" i="0">
                <a:latin typeface="Verdana" pitchFamily="34" charset="0"/>
              </a:rPr>
              <a:t>          “</a:t>
            </a:r>
            <a:r>
              <a:rPr lang="en-US" sz="2200" i="0">
                <a:latin typeface="Verdana" pitchFamily="34" charset="0"/>
              </a:rPr>
              <a:t>Chào các</a:t>
            </a:r>
            <a:r>
              <a:rPr lang="en-US" sz="2200" b="1" i="0">
                <a:latin typeface="Verdana" pitchFamily="34" charset="0"/>
              </a:rPr>
              <a:t> </a:t>
            </a:r>
            <a:r>
              <a:rPr lang="en-US" sz="2200" i="0">
                <a:latin typeface="Verdana" pitchFamily="34" charset="0"/>
              </a:rPr>
              <a:t>em, những đồng chí của tương lai</a:t>
            </a:r>
          </a:p>
          <a:p>
            <a:r>
              <a:rPr lang="en-US" sz="2200" i="0">
                <a:latin typeface="Verdana" pitchFamily="34" charset="0"/>
              </a:rPr>
              <a:t>          Mang mũ rơm đi học đường dài” là:</a:t>
            </a:r>
            <a:endParaRPr lang="en-US" sz="2200" b="1" i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117435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96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696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4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96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696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96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696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41"/>
                  </p:tgtEl>
                </p:cond>
              </p:nextCondLst>
            </p:seq>
          </p:childTnLst>
        </p:cTn>
      </p:par>
    </p:tnLst>
    <p:bldLst>
      <p:bldP spid="69642" grpId="0" animBg="1"/>
      <p:bldP spid="69642" grpId="1" animBg="1"/>
      <p:bldP spid="69643" grpId="0" animBg="1"/>
      <p:bldP spid="69643" grpId="1" animBg="1"/>
      <p:bldP spid="69643" grpId="2" animBg="1"/>
      <p:bldP spid="69644" grpId="0" animBg="1"/>
      <p:bldP spid="69644" grpId="1" animBg="1"/>
      <p:bldP spid="69644" grpId="2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222500" y="285750"/>
            <a:ext cx="77470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708" tIns="36355" rIns="72708" bIns="36355">
            <a:spAutoFit/>
          </a:bodyPr>
          <a:lstStyle>
            <a:lvl1pPr defTabSz="727075">
              <a:defRPr sz="3200">
                <a:solidFill>
                  <a:schemeClr val="tx1"/>
                </a:solidFill>
                <a:latin typeface="Arial" charset="0"/>
              </a:defRPr>
            </a:lvl1pPr>
            <a:lvl2pPr defTabSz="727075">
              <a:defRPr sz="2800">
                <a:solidFill>
                  <a:schemeClr val="tx1"/>
                </a:solidFill>
                <a:latin typeface="Arial" charset="0"/>
              </a:defRPr>
            </a:lvl2pPr>
            <a:lvl3pPr defTabSz="727075">
              <a:defRPr sz="2400">
                <a:solidFill>
                  <a:schemeClr val="tx1"/>
                </a:solidFill>
                <a:latin typeface="Arial" charset="0"/>
              </a:defRPr>
            </a:lvl3pPr>
            <a:lvl4pPr defTabSz="727075">
              <a:defRPr sz="2000">
                <a:solidFill>
                  <a:schemeClr val="tx1"/>
                </a:solidFill>
                <a:latin typeface="Arial" charset="0"/>
              </a:defRPr>
            </a:lvl4pPr>
            <a:lvl5pPr defTabSz="727075">
              <a:defRPr sz="2000">
                <a:solidFill>
                  <a:schemeClr val="tx1"/>
                </a:solidFill>
                <a:latin typeface="Arial" charset="0"/>
              </a:defRPr>
            </a:lvl5pPr>
            <a:lvl6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500" i="0"/>
              <a:t>TRÒ CHƠI CỦNG CỐ</a:t>
            </a:r>
          </a:p>
        </p:txBody>
      </p:sp>
      <p:grpSp>
        <p:nvGrpSpPr>
          <p:cNvPr id="71683" name="Group 3"/>
          <p:cNvGrpSpPr>
            <a:grpSpLocks/>
          </p:cNvGrpSpPr>
          <p:nvPr/>
        </p:nvGrpSpPr>
        <p:grpSpPr bwMode="auto">
          <a:xfrm>
            <a:off x="1905000" y="1585913"/>
            <a:ext cx="5588000" cy="5086350"/>
            <a:chOff x="1440" y="960"/>
            <a:chExt cx="4224" cy="4272"/>
          </a:xfrm>
        </p:grpSpPr>
        <p:sp>
          <p:nvSpPr>
            <p:cNvPr id="29702" name="Oval 4"/>
            <p:cNvSpPr>
              <a:spLocks noChangeArrowheads="1"/>
            </p:cNvSpPr>
            <p:nvPr/>
          </p:nvSpPr>
          <p:spPr bwMode="auto">
            <a:xfrm>
              <a:off x="1440" y="960"/>
              <a:ext cx="4224" cy="427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29703" name="Line 5"/>
            <p:cNvSpPr>
              <a:spLocks noChangeShapeType="1"/>
            </p:cNvSpPr>
            <p:nvPr/>
          </p:nvSpPr>
          <p:spPr bwMode="auto">
            <a:xfrm>
              <a:off x="3552" y="960"/>
              <a:ext cx="0" cy="42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4" name="Line 6"/>
            <p:cNvSpPr>
              <a:spLocks noChangeShapeType="1"/>
            </p:cNvSpPr>
            <p:nvPr/>
          </p:nvSpPr>
          <p:spPr bwMode="auto">
            <a:xfrm>
              <a:off x="1440" y="3096"/>
              <a:ext cx="42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Line 7"/>
            <p:cNvSpPr>
              <a:spLocks noChangeShapeType="1"/>
            </p:cNvSpPr>
            <p:nvPr/>
          </p:nvSpPr>
          <p:spPr bwMode="auto">
            <a:xfrm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6" name="Line 8"/>
            <p:cNvSpPr>
              <a:spLocks noChangeShapeType="1"/>
            </p:cNvSpPr>
            <p:nvPr/>
          </p:nvSpPr>
          <p:spPr bwMode="auto">
            <a:xfrm flipH="1"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7" name="Text Box 9"/>
            <p:cNvSpPr txBox="1">
              <a:spLocks noChangeArrowheads="1"/>
            </p:cNvSpPr>
            <p:nvPr/>
          </p:nvSpPr>
          <p:spPr bwMode="auto">
            <a:xfrm rot="-1600857">
              <a:off x="2494" y="1260"/>
              <a:ext cx="864" cy="3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>
                  <a:solidFill>
                    <a:srgbClr val="0033CC"/>
                  </a:solidFill>
                </a:rPr>
                <a:t>Bài 5</a:t>
              </a:r>
            </a:p>
          </p:txBody>
        </p:sp>
        <p:sp>
          <p:nvSpPr>
            <p:cNvPr id="29708" name="Text Box 10"/>
            <p:cNvSpPr txBox="1">
              <a:spLocks noChangeArrowheads="1"/>
            </p:cNvSpPr>
            <p:nvPr/>
          </p:nvSpPr>
          <p:spPr bwMode="auto">
            <a:xfrm rot="9236918">
              <a:off x="3733" y="4581"/>
              <a:ext cx="864" cy="356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3</a:t>
              </a:r>
            </a:p>
          </p:txBody>
        </p:sp>
        <p:sp>
          <p:nvSpPr>
            <p:cNvPr id="29709" name="Text Box 11"/>
            <p:cNvSpPr txBox="1">
              <a:spLocks noChangeArrowheads="1"/>
            </p:cNvSpPr>
            <p:nvPr/>
          </p:nvSpPr>
          <p:spPr bwMode="auto">
            <a:xfrm rot="7224828">
              <a:off x="4734" y="3748"/>
              <a:ext cx="864" cy="356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8</a:t>
              </a:r>
            </a:p>
          </p:txBody>
        </p:sp>
        <p:sp>
          <p:nvSpPr>
            <p:cNvPr id="29710" name="Text Box 12"/>
            <p:cNvSpPr txBox="1">
              <a:spLocks noChangeArrowheads="1"/>
            </p:cNvSpPr>
            <p:nvPr/>
          </p:nvSpPr>
          <p:spPr bwMode="auto">
            <a:xfrm rot="-9226783">
              <a:off x="2396" y="4520"/>
              <a:ext cx="864" cy="356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6</a:t>
              </a:r>
            </a:p>
          </p:txBody>
        </p:sp>
        <p:sp>
          <p:nvSpPr>
            <p:cNvPr id="29711" name="Text Box 13"/>
            <p:cNvSpPr txBox="1">
              <a:spLocks noChangeArrowheads="1"/>
            </p:cNvSpPr>
            <p:nvPr/>
          </p:nvSpPr>
          <p:spPr bwMode="auto">
            <a:xfrm rot="-7117885">
              <a:off x="1430" y="3513"/>
              <a:ext cx="864" cy="36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>
                  <a:solidFill>
                    <a:srgbClr val="990099"/>
                  </a:solidFill>
                </a:rPr>
                <a:t>Bài 4</a:t>
              </a:r>
            </a:p>
          </p:txBody>
        </p:sp>
        <p:sp>
          <p:nvSpPr>
            <p:cNvPr id="29712" name="Text Box 14"/>
            <p:cNvSpPr txBox="1">
              <a:spLocks noChangeArrowheads="1"/>
            </p:cNvSpPr>
            <p:nvPr/>
          </p:nvSpPr>
          <p:spPr bwMode="auto">
            <a:xfrm rot="1112416">
              <a:off x="3756" y="1332"/>
              <a:ext cx="864" cy="35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2</a:t>
              </a:r>
            </a:p>
          </p:txBody>
        </p:sp>
        <p:sp>
          <p:nvSpPr>
            <p:cNvPr id="29713" name="Text Box 15"/>
            <p:cNvSpPr txBox="1">
              <a:spLocks noChangeArrowheads="1"/>
            </p:cNvSpPr>
            <p:nvPr/>
          </p:nvSpPr>
          <p:spPr bwMode="auto">
            <a:xfrm rot="-3861837">
              <a:off x="1544" y="2152"/>
              <a:ext cx="864" cy="356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1</a:t>
              </a:r>
            </a:p>
          </p:txBody>
        </p:sp>
        <p:sp>
          <p:nvSpPr>
            <p:cNvPr id="29714" name="Text Box 16"/>
            <p:cNvSpPr txBox="1">
              <a:spLocks noChangeArrowheads="1"/>
            </p:cNvSpPr>
            <p:nvPr/>
          </p:nvSpPr>
          <p:spPr bwMode="auto">
            <a:xfrm rot="3629282">
              <a:off x="4659" y="2306"/>
              <a:ext cx="864" cy="356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723" tIns="36363" rIns="72723" bIns="36363">
              <a:spAutoFit/>
            </a:bodyPr>
            <a:lstStyle>
              <a:lvl1pPr defTabSz="727075"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defTabSz="727075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defTabSz="727075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defTabSz="727075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defTabSz="727075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defTabSz="727075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500" i="0"/>
                <a:t>Bài 7</a:t>
              </a:r>
            </a:p>
          </p:txBody>
        </p:sp>
      </p:grpSp>
      <p:pic>
        <p:nvPicPr>
          <p:cNvPr id="29700" name="Picture 8" descr="0003-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685800"/>
            <a:ext cx="14224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98" name="Line 18"/>
          <p:cNvSpPr>
            <a:spLocks noChangeShapeType="1"/>
          </p:cNvSpPr>
          <p:nvPr/>
        </p:nvSpPr>
        <p:spPr bwMode="auto">
          <a:xfrm flipH="1">
            <a:off x="5397500" y="1471613"/>
            <a:ext cx="317500" cy="34290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6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200000">
                                      <p:cBhvr>
                                        <p:cTn id="6" dur="30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8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927100" y="3314700"/>
            <a:ext cx="7391400" cy="29337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430" tIns="45716" rIns="91430" bIns="45716" anchor="ctr"/>
          <a:lstStyle/>
          <a:p>
            <a:pPr algn="ctr"/>
            <a:endParaRPr lang="en-US" i="0">
              <a:solidFill>
                <a:srgbClr val="FFFF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30723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603500" y="3714750"/>
            <a:ext cx="33655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600" i="0">
                <a:solidFill>
                  <a:srgbClr val="FF0000"/>
                </a:solidFill>
                <a:cs typeface="Arial" charset="0"/>
              </a:rPr>
              <a:t>Tất cả, hết thảy</a:t>
            </a: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2603500" y="4446588"/>
            <a:ext cx="2540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600" i="0">
                <a:solidFill>
                  <a:srgbClr val="FF0000"/>
                </a:solidFill>
                <a:cs typeface="Arial" charset="0"/>
              </a:rPr>
              <a:t>Từng, mỗi, mọi</a:t>
            </a:r>
          </a:p>
        </p:txBody>
      </p:sp>
      <p:sp>
        <p:nvSpPr>
          <p:cNvPr id="30725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603500" y="5341938"/>
            <a:ext cx="31115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600" i="0">
                <a:solidFill>
                  <a:srgbClr val="FF0000"/>
                </a:solidFill>
                <a:cs typeface="Arial" charset="0"/>
              </a:rPr>
              <a:t>Tất cả, các,  mỗi</a:t>
            </a:r>
          </a:p>
        </p:txBody>
      </p:sp>
      <p:sp>
        <p:nvSpPr>
          <p:cNvPr id="72710" name="Oval 6"/>
          <p:cNvSpPr>
            <a:spLocks noChangeArrowheads="1"/>
          </p:cNvSpPr>
          <p:nvPr/>
        </p:nvSpPr>
        <p:spPr bwMode="auto">
          <a:xfrm>
            <a:off x="1333500" y="5257800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1365250" y="3657600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72712" name="Oval 8"/>
          <p:cNvSpPr>
            <a:spLocks noChangeArrowheads="1"/>
          </p:cNvSpPr>
          <p:nvPr/>
        </p:nvSpPr>
        <p:spPr bwMode="auto">
          <a:xfrm>
            <a:off x="1333500" y="4457700"/>
            <a:ext cx="838200" cy="611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4000" i="0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72713" name="AutoShape 9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Chúc mừng em,</a:t>
            </a:r>
          </a:p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 em đã dành được</a:t>
            </a:r>
          </a:p>
          <a:p>
            <a:pPr algn="ctr" eaLnBrk="1" hangingPunct="1"/>
            <a:r>
              <a:rPr lang="en-US" sz="1200" b="1" i="0">
                <a:latin typeface="Arial" charset="0"/>
                <a:cs typeface="Arial" charset="0"/>
              </a:rPr>
              <a:t> bông hoa điểm 10</a:t>
            </a:r>
          </a:p>
        </p:txBody>
      </p:sp>
      <p:sp>
        <p:nvSpPr>
          <p:cNvPr id="72714" name="AutoShape 10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72715" name="AutoShape 11"/>
          <p:cNvSpPr>
            <a:spLocks noChangeArrowheads="1"/>
          </p:cNvSpPr>
          <p:nvPr/>
        </p:nvSpPr>
        <p:spPr bwMode="auto">
          <a:xfrm>
            <a:off x="5257800" y="4127500"/>
            <a:ext cx="1828800" cy="1282700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eaLnBrk="1" hangingPunct="1"/>
            <a:r>
              <a:rPr lang="en-US" sz="1200" b="1" i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30732" name="Rectangle 1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3581400" y="6338888"/>
            <a:ext cx="1600200" cy="3476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algn="ctr" eaLnBrk="1" hangingPunct="1"/>
            <a:r>
              <a:rPr lang="en-US" sz="2400" b="1" i="0">
                <a:solidFill>
                  <a:srgbClr val="0000FF"/>
                </a:solidFill>
                <a:latin typeface="Tahoma" pitchFamily="34" charset="0"/>
                <a:cs typeface="Arial" charset="0"/>
              </a:rPr>
              <a:t>Kết thúc</a:t>
            </a: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1206500" y="857250"/>
            <a:ext cx="79375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731" tIns="36366" rIns="72731" bIns="36366">
            <a:spAutoFit/>
          </a:bodyPr>
          <a:lstStyle>
            <a:lvl1pPr defTabSz="727075">
              <a:defRPr sz="3200">
                <a:solidFill>
                  <a:schemeClr val="tx1"/>
                </a:solidFill>
                <a:latin typeface="Arial" charset="0"/>
              </a:defRPr>
            </a:lvl1pPr>
            <a:lvl2pPr defTabSz="727075">
              <a:defRPr sz="2800">
                <a:solidFill>
                  <a:schemeClr val="tx1"/>
                </a:solidFill>
                <a:latin typeface="Arial" charset="0"/>
              </a:defRPr>
            </a:lvl2pPr>
            <a:lvl3pPr defTabSz="727075">
              <a:defRPr sz="2400">
                <a:solidFill>
                  <a:schemeClr val="tx1"/>
                </a:solidFill>
                <a:latin typeface="Arial" charset="0"/>
              </a:defRPr>
            </a:lvl3pPr>
            <a:lvl4pPr defTabSz="727075">
              <a:defRPr sz="2000">
                <a:solidFill>
                  <a:schemeClr val="tx1"/>
                </a:solidFill>
                <a:latin typeface="Arial" charset="0"/>
              </a:defRPr>
            </a:lvl4pPr>
            <a:lvl5pPr defTabSz="727075">
              <a:defRPr sz="2000">
                <a:solidFill>
                  <a:schemeClr val="tx1"/>
                </a:solidFill>
                <a:latin typeface="Arial" charset="0"/>
              </a:defRPr>
            </a:lvl5pPr>
            <a:lvl6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defTabSz="727075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i="0"/>
              <a:t>       Bài 7: </a:t>
            </a:r>
          </a:p>
          <a:p>
            <a:pPr>
              <a:spcBef>
                <a:spcPct val="50000"/>
              </a:spcBef>
            </a:pPr>
            <a:r>
              <a:rPr lang="en-US" sz="2900" i="0"/>
              <a:t>Dòng nào đều là lượng từ chỉ toàn thể?</a:t>
            </a:r>
          </a:p>
        </p:txBody>
      </p:sp>
    </p:spTree>
    <p:extLst>
      <p:ext uri="{BB962C8B-B14F-4D97-AF65-F5344CB8AC3E}">
        <p14:creationId xmlns:p14="http://schemas.microsoft.com/office/powerpoint/2010/main" val="3788835529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7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727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27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727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27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727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12"/>
                  </p:tgtEl>
                </p:cond>
              </p:nextCondLst>
            </p:seq>
          </p:childTnLst>
        </p:cTn>
      </p:par>
    </p:tnLst>
    <p:bldLst>
      <p:bldP spid="72713" grpId="0" animBg="1"/>
      <p:bldP spid="72713" grpId="1" animBg="1"/>
      <p:bldP spid="72714" grpId="0" animBg="1"/>
      <p:bldP spid="72714" grpId="1" animBg="1"/>
      <p:bldP spid="72714" grpId="2" animBg="1"/>
      <p:bldP spid="72715" grpId="0" animBg="1"/>
      <p:bldP spid="72715" grpId="1" animBg="1"/>
      <p:bldP spid="72715" grpId="2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19200"/>
            <a:ext cx="8001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  <a:p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Học thuộc nội dung phần ghi nhớ, hoàn thiện bài tập vào vở ghi chép.</a:t>
            </a:r>
          </a:p>
          <a:p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*Chuẩn bị bài tiết sau:  Ôn tập truyện dân gian – Truyện cổ tích, ngụ ngôn, truyền thuyết, truyện cười.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 truyện dân gian có điểm gì giống và khác nhau.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tên các truyện dân gian mà em đã được học qua.</a:t>
            </a:r>
          </a:p>
          <a:p>
            <a:pPr marL="285750" indent="-285750">
              <a:buFontTx/>
              <a:buChar char="-"/>
            </a:pPr>
            <a:endParaRPr lang="en-US" sz="28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vi-VN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020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682" name="Picture 2" descr="D:\thuannguyen\hinh nen\naturepaint43153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33600"/>
            <a:ext cx="9144000" cy="472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55683" name="WordArt 3"/>
          <p:cNvSpPr>
            <a:spLocks noChangeArrowheads="1" noChangeShapeType="1" noTextEdit="1"/>
          </p:cNvSpPr>
          <p:nvPr/>
        </p:nvSpPr>
        <p:spPr bwMode="auto">
          <a:xfrm>
            <a:off x="609600" y="762000"/>
            <a:ext cx="8001000" cy="1524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vi-VN" sz="3600" b="1" kern="1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SỐ TỪ VÀ LƯỢNG TỪ</a:t>
            </a:r>
            <a:endParaRPr lang="en-US" sz="3600" b="1" kern="10" smtClean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55684" name="Oval 4"/>
          <p:cNvSpPr>
            <a:spLocks noChangeArrowheads="1"/>
          </p:cNvSpPr>
          <p:nvPr/>
        </p:nvSpPr>
        <p:spPr bwMode="auto">
          <a:xfrm>
            <a:off x="533400" y="304800"/>
            <a:ext cx="35052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solidFill>
                  <a:srgbClr val="000000"/>
                </a:solidFill>
              </a:rPr>
              <a:t>TIẾT 51</a:t>
            </a:r>
          </a:p>
        </p:txBody>
      </p:sp>
    </p:spTree>
    <p:extLst>
      <p:ext uri="{BB962C8B-B14F-4D97-AF65-F5344CB8AC3E}">
        <p14:creationId xmlns:p14="http://schemas.microsoft.com/office/powerpoint/2010/main" val="174686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55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55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56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/>
          <p:cNvSpPr>
            <a:spLocks noChangeArrowheads="1"/>
          </p:cNvSpPr>
          <p:nvPr/>
        </p:nvSpPr>
        <p:spPr bwMode="auto">
          <a:xfrm flipV="1">
            <a:off x="5105400" y="1600200"/>
            <a:ext cx="3117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76200" y="4997450"/>
            <a:ext cx="87630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b)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Tôc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truyÒn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®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êi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Hïng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Vư­¬ng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thø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.VnTime" pitchFamily="34" charset="0"/>
              </a:rPr>
              <a:t>s¸u</a:t>
            </a:r>
            <a:r>
              <a:rPr lang="en-US" sz="2800" dirty="0" smtClean="0">
                <a:solidFill>
                  <a:srgbClr val="3399FF"/>
                </a:solidFill>
                <a:latin typeface=".VnTime" pitchFamily="34" charset="0"/>
              </a:rPr>
              <a:t>,</a:t>
            </a:r>
            <a:r>
              <a:rPr lang="en-US" sz="2800" dirty="0" smtClean="0">
                <a:solidFill>
                  <a:srgbClr val="000000"/>
                </a:solidFill>
                <a:latin typeface=".VnTime" pitchFamily="34" charset="0"/>
              </a:rPr>
              <a:t> 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ë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lµng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Giãng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cã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hai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vî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chång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«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ng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l·o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ch¨m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chØ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lµm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 ¨n vµ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cã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tiÕng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lµ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phóc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®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øc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. </a:t>
            </a:r>
          </a:p>
          <a:p>
            <a:pPr fontAlgn="base">
              <a:spcAft>
                <a:spcPct val="0"/>
              </a:spcAft>
            </a:pPr>
            <a:endParaRPr lang="en-US" sz="1200" dirty="0" smtClean="0">
              <a:solidFill>
                <a:srgbClr val="0066CC"/>
              </a:solidFill>
              <a:latin typeface=".VnTime" pitchFamily="34" charset="0"/>
            </a:endParaRPr>
          </a:p>
          <a:p>
            <a:pPr fontAlgn="base">
              <a:spcAft>
                <a:spcPct val="0"/>
              </a:spcAft>
            </a:pPr>
            <a:r>
              <a:rPr lang="en-US" sz="2800" i="1" dirty="0" smtClean="0">
                <a:solidFill>
                  <a:srgbClr val="0066CC"/>
                </a:solidFill>
                <a:latin typeface=".VnTime" pitchFamily="34" charset="0"/>
              </a:rPr>
              <a:t>                                                             (</a:t>
            </a:r>
            <a:r>
              <a:rPr lang="en-US" sz="2800" i="1" dirty="0" err="1" smtClean="0">
                <a:solidFill>
                  <a:srgbClr val="0066CC"/>
                </a:solidFill>
                <a:latin typeface=".VnTime" pitchFamily="34" charset="0"/>
              </a:rPr>
              <a:t>Th¸nh</a:t>
            </a:r>
            <a:r>
              <a:rPr lang="en-US" sz="2800" i="1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i="1" dirty="0" err="1" smtClean="0">
                <a:solidFill>
                  <a:srgbClr val="0066CC"/>
                </a:solidFill>
                <a:latin typeface=".VnTime" pitchFamily="34" charset="0"/>
              </a:rPr>
              <a:t>Giãng</a:t>
            </a:r>
            <a:r>
              <a:rPr lang="en-US" sz="2800" i="1" dirty="0" smtClean="0">
                <a:solidFill>
                  <a:srgbClr val="0066CC"/>
                </a:solidFill>
                <a:latin typeface=".VnTime" pitchFamily="34" charset="0"/>
              </a:rPr>
              <a:t>)</a:t>
            </a:r>
          </a:p>
        </p:txBody>
      </p:sp>
      <p:sp>
        <p:nvSpPr>
          <p:cNvPr id="100361" name="Text Box 9"/>
          <p:cNvSpPr txBox="1">
            <a:spLocks noChangeArrowheads="1"/>
          </p:cNvSpPr>
          <p:nvPr/>
        </p:nvSpPr>
        <p:spPr bwMode="auto">
          <a:xfrm>
            <a:off x="0" y="1828800"/>
            <a:ext cx="8991600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3399FF"/>
                </a:solidFill>
                <a:latin typeface=".VnTime" pitchFamily="34" charset="0"/>
              </a:rPr>
              <a:t>a)</a:t>
            </a:r>
            <a:r>
              <a:rPr lang="en-US" sz="2800" b="1" dirty="0" smtClean="0">
                <a:solidFill>
                  <a:srgbClr val="FF0000"/>
                </a:solidFill>
                <a:latin typeface=".VnTime" pitchFamily="34" charset="0"/>
              </a:rPr>
              <a:t>  Hai</a:t>
            </a:r>
            <a:r>
              <a:rPr lang="en-US" sz="2800" dirty="0" smtClean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FF"/>
                </a:solidFill>
                <a:latin typeface=".VnTime" pitchFamily="34" charset="0"/>
              </a:rPr>
              <a:t>chµng</a:t>
            </a:r>
            <a:r>
              <a:rPr lang="en-US" sz="2800" dirty="0" smtClean="0">
                <a:solidFill>
                  <a:srgbClr val="0066FF"/>
                </a:solidFill>
                <a:latin typeface=".VnTime" pitchFamily="34" charset="0"/>
              </a:rPr>
              <a:t>  </a:t>
            </a:r>
            <a:r>
              <a:rPr lang="en-US" sz="2800" dirty="0" err="1" smtClean="0">
                <a:solidFill>
                  <a:srgbClr val="0066FF"/>
                </a:solidFill>
                <a:latin typeface=".VnTime" pitchFamily="34" charset="0"/>
              </a:rPr>
              <a:t>t©u</a:t>
            </a:r>
            <a:r>
              <a:rPr lang="en-US" sz="2800" dirty="0" smtClean="0">
                <a:solidFill>
                  <a:srgbClr val="0066FF"/>
                </a:solidFill>
                <a:latin typeface=".VnTime" pitchFamily="34" charset="0"/>
              </a:rPr>
              <a:t> hái ®å </a:t>
            </a:r>
            <a:r>
              <a:rPr lang="en-US" sz="2800" dirty="0" err="1" smtClean="0">
                <a:solidFill>
                  <a:srgbClr val="0066FF"/>
                </a:solidFill>
                <a:latin typeface=".VnTime" pitchFamily="34" charset="0"/>
              </a:rPr>
              <a:t>sÝnh</a:t>
            </a:r>
            <a:r>
              <a:rPr lang="en-US" sz="2800" dirty="0" smtClean="0">
                <a:solidFill>
                  <a:srgbClr val="0066FF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FF"/>
                </a:solidFill>
                <a:latin typeface=".VnTime" pitchFamily="34" charset="0"/>
              </a:rPr>
              <a:t>lÔ</a:t>
            </a:r>
            <a:r>
              <a:rPr lang="en-US" sz="2800" dirty="0" smtClean="0">
                <a:solidFill>
                  <a:srgbClr val="0066FF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FF"/>
                </a:solidFill>
                <a:latin typeface=".VnTime" pitchFamily="34" charset="0"/>
              </a:rPr>
              <a:t>cÇn</a:t>
            </a:r>
            <a:r>
              <a:rPr lang="en-US" sz="2800" dirty="0" smtClean="0">
                <a:solidFill>
                  <a:srgbClr val="0066FF"/>
                </a:solidFill>
                <a:latin typeface=".VnTime" pitchFamily="34" charset="0"/>
              </a:rPr>
              <a:t> s¾m </a:t>
            </a:r>
            <a:r>
              <a:rPr lang="en-US" sz="2800" dirty="0" err="1" smtClean="0">
                <a:solidFill>
                  <a:srgbClr val="0066FF"/>
                </a:solidFill>
                <a:latin typeface=".VnTime" pitchFamily="34" charset="0"/>
              </a:rPr>
              <a:t>nh÷ng</a:t>
            </a:r>
            <a:r>
              <a:rPr lang="en-US" sz="2800" dirty="0" smtClean="0">
                <a:solidFill>
                  <a:srgbClr val="0066FF"/>
                </a:solidFill>
                <a:latin typeface=".VnTime" pitchFamily="34" charset="0"/>
              </a:rPr>
              <a:t> g×, vua </a:t>
            </a:r>
            <a:r>
              <a:rPr lang="en-US" sz="2800" dirty="0" err="1" smtClean="0">
                <a:solidFill>
                  <a:srgbClr val="0066FF"/>
                </a:solidFill>
                <a:latin typeface=".VnTime" pitchFamily="34" charset="0"/>
              </a:rPr>
              <a:t>b¶o</a:t>
            </a:r>
            <a:r>
              <a:rPr lang="en-US" sz="2800" dirty="0" smtClean="0">
                <a:solidFill>
                  <a:srgbClr val="0066FF"/>
                </a:solidFill>
                <a:latin typeface=".VnTime" pitchFamily="34" charset="0"/>
              </a:rPr>
              <a:t>: “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.VnTime" pitchFamily="34" charset="0"/>
              </a:rPr>
              <a:t>Mét </a:t>
            </a:r>
            <a:r>
              <a:rPr lang="en-US" sz="2800" b="1" dirty="0" err="1" smtClean="0">
                <a:solidFill>
                  <a:srgbClr val="FF0000"/>
                </a:solidFill>
                <a:latin typeface=".VnTime" pitchFamily="34" charset="0"/>
              </a:rPr>
              <a:t>tr¨m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v¸n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c¬m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nÕp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,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.VnTime" pitchFamily="34" charset="0"/>
              </a:rPr>
              <a:t>mét </a:t>
            </a:r>
            <a:r>
              <a:rPr lang="en-US" sz="2800" b="1" dirty="0" err="1" smtClean="0">
                <a:solidFill>
                  <a:srgbClr val="FF0000"/>
                </a:solidFill>
                <a:latin typeface=".VnTime" pitchFamily="34" charset="0"/>
              </a:rPr>
              <a:t>tr¨m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nÖp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b¸nh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chư­ng vµ voi</a:t>
            </a:r>
            <a:r>
              <a:rPr lang="en-US" sz="2800" dirty="0" smtClean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.VnTime" pitchFamily="34" charset="0"/>
              </a:rPr>
              <a:t>chÝn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ngµ, gµ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.VnTime" pitchFamily="34" charset="0"/>
              </a:rPr>
              <a:t>chÝn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cùa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,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ngùa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.VnTime" pitchFamily="34" charset="0"/>
              </a:rPr>
              <a:t>chÝn</a:t>
            </a:r>
            <a:r>
              <a:rPr lang="en-US" sz="2800" b="1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hång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mao,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mçi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0066CC"/>
                </a:solidFill>
                <a:latin typeface=".VnTime" pitchFamily="34" charset="0"/>
              </a:rPr>
              <a:t>thø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</a:p>
          <a:p>
            <a:pPr algn="just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.VnTime" pitchFamily="34" charset="0"/>
              </a:rPr>
              <a:t>      </a:t>
            </a:r>
            <a:r>
              <a:rPr lang="en-US" sz="2800" b="1" dirty="0" err="1" smtClean="0">
                <a:solidFill>
                  <a:srgbClr val="FF0000"/>
                </a:solidFill>
                <a:latin typeface=".VnTime" pitchFamily="34" charset="0"/>
              </a:rPr>
              <a:t>mét</a:t>
            </a:r>
            <a:r>
              <a:rPr lang="en-US" sz="2800" b="1" dirty="0" smtClean="0">
                <a:solidFill>
                  <a:srgbClr val="CC00FF"/>
                </a:solidFill>
                <a:latin typeface=".VnTime" pitchFamily="34" charset="0"/>
              </a:rPr>
              <a:t> </a:t>
            </a:r>
            <a:r>
              <a:rPr lang="en-US" sz="2800" dirty="0" smtClean="0">
                <a:solidFill>
                  <a:srgbClr val="0066CC"/>
                </a:solidFill>
                <a:latin typeface=".VnTime" pitchFamily="34" charset="0"/>
              </a:rPr>
              <a:t>®«i”.</a:t>
            </a:r>
            <a:r>
              <a:rPr lang="en-US" sz="2800" dirty="0" smtClean="0">
                <a:solidFill>
                  <a:srgbClr val="CC00FF"/>
                </a:solidFill>
                <a:latin typeface=".VnTime" pitchFamily="34" charset="0"/>
              </a:rPr>
              <a:t>                     </a:t>
            </a:r>
            <a:r>
              <a:rPr lang="en-US" sz="2800" i="1" dirty="0" smtClean="0">
                <a:solidFill>
                  <a:srgbClr val="0066CC"/>
                </a:solidFill>
                <a:latin typeface=".VnTime" pitchFamily="34" charset="0"/>
              </a:rPr>
              <a:t>                                                   </a:t>
            </a:r>
          </a:p>
          <a:p>
            <a:pPr algn="just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i="1" dirty="0" smtClean="0">
                <a:solidFill>
                  <a:srgbClr val="0066CC"/>
                </a:solidFill>
                <a:latin typeface=".VnTime" pitchFamily="34" charset="0"/>
              </a:rPr>
              <a:t>                                                     ( </a:t>
            </a:r>
            <a:r>
              <a:rPr lang="en-US" sz="2800" i="1" dirty="0" err="1" smtClean="0">
                <a:solidFill>
                  <a:srgbClr val="0066CC"/>
                </a:solidFill>
                <a:latin typeface=".VnTime" pitchFamily="34" charset="0"/>
              </a:rPr>
              <a:t>S¬n</a:t>
            </a:r>
            <a:r>
              <a:rPr lang="en-US" sz="2800" i="1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i="1" dirty="0" err="1" smtClean="0">
                <a:solidFill>
                  <a:srgbClr val="0066CC"/>
                </a:solidFill>
                <a:latin typeface=".VnTime" pitchFamily="34" charset="0"/>
              </a:rPr>
              <a:t>Tinh-Thuû</a:t>
            </a:r>
            <a:r>
              <a:rPr lang="en-US" sz="2800" i="1" dirty="0" smtClean="0">
                <a:solidFill>
                  <a:srgbClr val="0066CC"/>
                </a:solidFill>
                <a:latin typeface=".VnTime" pitchFamily="34" charset="0"/>
              </a:rPr>
              <a:t> </a:t>
            </a:r>
            <a:r>
              <a:rPr lang="en-US" sz="2800" i="1" dirty="0" err="1" smtClean="0">
                <a:solidFill>
                  <a:srgbClr val="0066CC"/>
                </a:solidFill>
                <a:latin typeface=".VnTime" pitchFamily="34" charset="0"/>
              </a:rPr>
              <a:t>Tinh</a:t>
            </a:r>
            <a:r>
              <a:rPr lang="en-US" sz="2800" i="1" dirty="0" smtClean="0">
                <a:solidFill>
                  <a:srgbClr val="0066CC"/>
                </a:solidFill>
                <a:latin typeface=".VnTime" pitchFamily="34" charset="0"/>
              </a:rPr>
              <a:t>)</a:t>
            </a:r>
          </a:p>
        </p:txBody>
      </p:sp>
      <p:sp>
        <p:nvSpPr>
          <p:cNvPr id="100388" name="Text Box 36"/>
          <p:cNvSpPr txBox="1">
            <a:spLocks noChangeArrowheads="1"/>
          </p:cNvSpPr>
          <p:nvPr/>
        </p:nvSpPr>
        <p:spPr bwMode="auto">
          <a:xfrm>
            <a:off x="266699" y="304800"/>
            <a:ext cx="3762375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000" b="1" dirty="0" smtClean="0">
              <a:solidFill>
                <a:srgbClr val="000000"/>
              </a:solidFill>
              <a:latin typeface=".VnTime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C0099"/>
                </a:solidFill>
                <a:latin typeface=".VnTime" pitchFamily="34" charset="0"/>
              </a:rPr>
              <a:t>1.</a:t>
            </a:r>
            <a:r>
              <a:rPr lang="en-US" sz="2800" b="1" u="sng" dirty="0" smtClean="0">
                <a:solidFill>
                  <a:srgbClr val="CC0099"/>
                </a:solidFill>
                <a:latin typeface=".VnTime" pitchFamily="34" charset="0"/>
              </a:rPr>
              <a:t>VÝ dụ  / trang 128</a:t>
            </a:r>
            <a:r>
              <a:rPr lang="en-US" sz="2800" b="1" dirty="0" smtClean="0">
                <a:solidFill>
                  <a:srgbClr val="CC0099"/>
                </a:solidFill>
                <a:latin typeface=".VnTime" pitchFamily="34" charset="0"/>
              </a:rPr>
              <a:t>:</a:t>
            </a:r>
            <a:endParaRPr lang="en-US" sz="2800" b="1" u="sng" dirty="0" smtClean="0">
              <a:solidFill>
                <a:srgbClr val="CC0099"/>
              </a:solidFill>
              <a:latin typeface=".VnTime" pitchFamily="34" charset="0"/>
            </a:endParaRPr>
          </a:p>
        </p:txBody>
      </p:sp>
      <p:sp>
        <p:nvSpPr>
          <p:cNvPr id="100389" name="Line 37"/>
          <p:cNvSpPr>
            <a:spLocks noChangeShapeType="1"/>
          </p:cNvSpPr>
          <p:nvPr/>
        </p:nvSpPr>
        <p:spPr bwMode="auto">
          <a:xfrm>
            <a:off x="1295400" y="2362200"/>
            <a:ext cx="7620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390" name="Line 38"/>
          <p:cNvSpPr>
            <a:spLocks noChangeShapeType="1"/>
          </p:cNvSpPr>
          <p:nvPr/>
        </p:nvSpPr>
        <p:spPr bwMode="auto">
          <a:xfrm flipV="1">
            <a:off x="1952625" y="2895600"/>
            <a:ext cx="16002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392" name="Line 40"/>
          <p:cNvSpPr>
            <a:spLocks noChangeShapeType="1"/>
          </p:cNvSpPr>
          <p:nvPr/>
        </p:nvSpPr>
        <p:spPr bwMode="auto">
          <a:xfrm>
            <a:off x="5791200" y="2895600"/>
            <a:ext cx="20574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393" name="Line 41"/>
          <p:cNvSpPr>
            <a:spLocks noChangeShapeType="1"/>
          </p:cNvSpPr>
          <p:nvPr/>
        </p:nvSpPr>
        <p:spPr bwMode="auto">
          <a:xfrm>
            <a:off x="914400" y="3476124"/>
            <a:ext cx="5334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394" name="Line 42"/>
          <p:cNvSpPr>
            <a:spLocks noChangeShapeType="1"/>
          </p:cNvSpPr>
          <p:nvPr/>
        </p:nvSpPr>
        <p:spPr bwMode="auto">
          <a:xfrm>
            <a:off x="2743200" y="3443288"/>
            <a:ext cx="4572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395" name="Line 43"/>
          <p:cNvSpPr>
            <a:spLocks noChangeShapeType="1"/>
          </p:cNvSpPr>
          <p:nvPr/>
        </p:nvSpPr>
        <p:spPr bwMode="auto">
          <a:xfrm>
            <a:off x="4953000" y="3466349"/>
            <a:ext cx="13716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396" name="Line 44"/>
          <p:cNvSpPr>
            <a:spLocks noChangeShapeType="1"/>
          </p:cNvSpPr>
          <p:nvPr/>
        </p:nvSpPr>
        <p:spPr bwMode="auto">
          <a:xfrm>
            <a:off x="1371600" y="4191000"/>
            <a:ext cx="3810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397" name="Line 45"/>
          <p:cNvSpPr>
            <a:spLocks noChangeShapeType="1"/>
          </p:cNvSpPr>
          <p:nvPr/>
        </p:nvSpPr>
        <p:spPr bwMode="auto">
          <a:xfrm flipV="1">
            <a:off x="2843213" y="5410200"/>
            <a:ext cx="2109787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398" name="Line 46"/>
          <p:cNvSpPr>
            <a:spLocks noChangeShapeType="1"/>
          </p:cNvSpPr>
          <p:nvPr/>
        </p:nvSpPr>
        <p:spPr bwMode="auto">
          <a:xfrm>
            <a:off x="838200" y="2362200"/>
            <a:ext cx="0" cy="2286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399" name="Line 47"/>
          <p:cNvSpPr>
            <a:spLocks noChangeShapeType="1"/>
          </p:cNvSpPr>
          <p:nvPr/>
        </p:nvSpPr>
        <p:spPr bwMode="auto">
          <a:xfrm>
            <a:off x="838200" y="2590800"/>
            <a:ext cx="8382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00" name="Line 48"/>
          <p:cNvSpPr>
            <a:spLocks noChangeShapeType="1"/>
          </p:cNvSpPr>
          <p:nvPr/>
        </p:nvSpPr>
        <p:spPr bwMode="auto">
          <a:xfrm flipH="1" flipV="1">
            <a:off x="1676400" y="2362200"/>
            <a:ext cx="0" cy="2286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01" name="Line 49"/>
          <p:cNvSpPr>
            <a:spLocks noChangeShapeType="1"/>
          </p:cNvSpPr>
          <p:nvPr/>
        </p:nvSpPr>
        <p:spPr bwMode="auto">
          <a:xfrm>
            <a:off x="1447800" y="2895600"/>
            <a:ext cx="0" cy="2286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02" name="Line 50"/>
          <p:cNvSpPr>
            <a:spLocks noChangeShapeType="1"/>
          </p:cNvSpPr>
          <p:nvPr/>
        </p:nvSpPr>
        <p:spPr bwMode="auto">
          <a:xfrm>
            <a:off x="1447800" y="3124200"/>
            <a:ext cx="17526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03" name="Line 51"/>
          <p:cNvSpPr>
            <a:spLocks noChangeShapeType="1"/>
          </p:cNvSpPr>
          <p:nvPr/>
        </p:nvSpPr>
        <p:spPr bwMode="auto">
          <a:xfrm flipH="1" flipV="1">
            <a:off x="3200400" y="2895600"/>
            <a:ext cx="0" cy="2286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04" name="Line 52"/>
          <p:cNvSpPr>
            <a:spLocks noChangeShapeType="1"/>
          </p:cNvSpPr>
          <p:nvPr/>
        </p:nvSpPr>
        <p:spPr bwMode="auto">
          <a:xfrm>
            <a:off x="5105400" y="2895600"/>
            <a:ext cx="0" cy="2286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05" name="Line 53"/>
          <p:cNvSpPr>
            <a:spLocks noChangeShapeType="1"/>
          </p:cNvSpPr>
          <p:nvPr/>
        </p:nvSpPr>
        <p:spPr bwMode="auto">
          <a:xfrm>
            <a:off x="5105400" y="3124200"/>
            <a:ext cx="20574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06" name="Line 54"/>
          <p:cNvSpPr>
            <a:spLocks noChangeShapeType="1"/>
          </p:cNvSpPr>
          <p:nvPr/>
        </p:nvSpPr>
        <p:spPr bwMode="auto">
          <a:xfrm flipH="1" flipV="1">
            <a:off x="7162800" y="2895600"/>
            <a:ext cx="0" cy="2286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07" name="Line 55"/>
          <p:cNvSpPr>
            <a:spLocks noChangeShapeType="1"/>
          </p:cNvSpPr>
          <p:nvPr/>
        </p:nvSpPr>
        <p:spPr bwMode="auto">
          <a:xfrm>
            <a:off x="533400" y="3476124"/>
            <a:ext cx="0" cy="2286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08" name="Line 56"/>
          <p:cNvSpPr>
            <a:spLocks noChangeShapeType="1"/>
          </p:cNvSpPr>
          <p:nvPr/>
        </p:nvSpPr>
        <p:spPr bwMode="auto">
          <a:xfrm>
            <a:off x="533400" y="3704724"/>
            <a:ext cx="6858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09" name="Line 57"/>
          <p:cNvSpPr>
            <a:spLocks noChangeShapeType="1"/>
          </p:cNvSpPr>
          <p:nvPr/>
        </p:nvSpPr>
        <p:spPr bwMode="auto">
          <a:xfrm flipH="1" flipV="1">
            <a:off x="1219200" y="3476124"/>
            <a:ext cx="0" cy="2286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10" name="Line 58"/>
          <p:cNvSpPr>
            <a:spLocks noChangeShapeType="1"/>
          </p:cNvSpPr>
          <p:nvPr/>
        </p:nvSpPr>
        <p:spPr bwMode="auto">
          <a:xfrm>
            <a:off x="2120817" y="3476124"/>
            <a:ext cx="0" cy="2286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11" name="Line 59"/>
          <p:cNvSpPr>
            <a:spLocks noChangeShapeType="1"/>
          </p:cNvSpPr>
          <p:nvPr/>
        </p:nvSpPr>
        <p:spPr bwMode="auto">
          <a:xfrm>
            <a:off x="2157413" y="3671888"/>
            <a:ext cx="6858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12" name="Line 60"/>
          <p:cNvSpPr>
            <a:spLocks noChangeShapeType="1"/>
          </p:cNvSpPr>
          <p:nvPr/>
        </p:nvSpPr>
        <p:spPr bwMode="auto">
          <a:xfrm flipH="1" flipV="1">
            <a:off x="2843213" y="3429000"/>
            <a:ext cx="0" cy="2286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13" name="Line 61"/>
          <p:cNvSpPr>
            <a:spLocks noChangeShapeType="1"/>
          </p:cNvSpPr>
          <p:nvPr/>
        </p:nvSpPr>
        <p:spPr bwMode="auto">
          <a:xfrm>
            <a:off x="4624137" y="3429000"/>
            <a:ext cx="0" cy="2286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14" name="Line 62"/>
          <p:cNvSpPr>
            <a:spLocks noChangeShapeType="1"/>
          </p:cNvSpPr>
          <p:nvPr/>
        </p:nvSpPr>
        <p:spPr bwMode="auto">
          <a:xfrm>
            <a:off x="4572000" y="3657600"/>
            <a:ext cx="10668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15" name="Line 63"/>
          <p:cNvSpPr>
            <a:spLocks noChangeShapeType="1"/>
          </p:cNvSpPr>
          <p:nvPr/>
        </p:nvSpPr>
        <p:spPr bwMode="auto">
          <a:xfrm flipH="1" flipV="1">
            <a:off x="5638800" y="3443288"/>
            <a:ext cx="0" cy="2286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16" name="Line 64"/>
          <p:cNvSpPr>
            <a:spLocks noChangeShapeType="1"/>
          </p:cNvSpPr>
          <p:nvPr/>
        </p:nvSpPr>
        <p:spPr bwMode="auto">
          <a:xfrm>
            <a:off x="5486400" y="5334000"/>
            <a:ext cx="0" cy="2286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17" name="Line 65"/>
          <p:cNvSpPr>
            <a:spLocks noChangeShapeType="1"/>
          </p:cNvSpPr>
          <p:nvPr/>
        </p:nvSpPr>
        <p:spPr bwMode="auto">
          <a:xfrm>
            <a:off x="3733800" y="5562600"/>
            <a:ext cx="17526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418" name="Line 66"/>
          <p:cNvSpPr>
            <a:spLocks noChangeShapeType="1"/>
          </p:cNvSpPr>
          <p:nvPr/>
        </p:nvSpPr>
        <p:spPr bwMode="auto">
          <a:xfrm flipH="1" flipV="1">
            <a:off x="3733800" y="5410200"/>
            <a:ext cx="0" cy="152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" name="Line 58"/>
          <p:cNvSpPr>
            <a:spLocks noChangeShapeType="1"/>
          </p:cNvSpPr>
          <p:nvPr/>
        </p:nvSpPr>
        <p:spPr bwMode="auto">
          <a:xfrm>
            <a:off x="838200" y="4267200"/>
            <a:ext cx="0" cy="2286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59"/>
          <p:cNvSpPr>
            <a:spLocks noChangeShapeType="1"/>
          </p:cNvSpPr>
          <p:nvPr/>
        </p:nvSpPr>
        <p:spPr bwMode="auto">
          <a:xfrm>
            <a:off x="842963" y="4495800"/>
            <a:ext cx="681037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57"/>
          <p:cNvSpPr>
            <a:spLocks noChangeShapeType="1"/>
          </p:cNvSpPr>
          <p:nvPr/>
        </p:nvSpPr>
        <p:spPr bwMode="auto">
          <a:xfrm flipH="1" flipV="1">
            <a:off x="1524000" y="4191000"/>
            <a:ext cx="0" cy="3048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763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0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00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00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00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0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00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0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00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00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100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100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100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00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500"/>
                                        <p:tgtEl>
                                          <p:spTgt spid="100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4" dur="500"/>
                                        <p:tgtEl>
                                          <p:spTgt spid="100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100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00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100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0" dur="500"/>
                                        <p:tgtEl>
                                          <p:spTgt spid="100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3" dur="500"/>
                                        <p:tgtEl>
                                          <p:spTgt spid="100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100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3" dur="500"/>
                                        <p:tgtEl>
                                          <p:spTgt spid="100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6" dur="500"/>
                                        <p:tgtEl>
                                          <p:spTgt spid="100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9" dur="500"/>
                                        <p:tgtEl>
                                          <p:spTgt spid="100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100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0" dur="500"/>
                                        <p:tgtEl>
                                          <p:spTgt spid="100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5" dur="500"/>
                                        <p:tgtEl>
                                          <p:spTgt spid="100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8" dur="500"/>
                                        <p:tgtEl>
                                          <p:spTgt spid="100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1" dur="500"/>
                                        <p:tgtEl>
                                          <p:spTgt spid="10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6" dur="500"/>
                                        <p:tgtEl>
                                          <p:spTgt spid="100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/>
      <p:bldP spid="100361" grpId="0"/>
      <p:bldP spid="100388" grpId="0"/>
      <p:bldP spid="100389" grpId="0" animBg="1"/>
      <p:bldP spid="100390" grpId="0" animBg="1"/>
      <p:bldP spid="100392" grpId="0" animBg="1"/>
      <p:bldP spid="100393" grpId="0" animBg="1"/>
      <p:bldP spid="100394" grpId="0" animBg="1"/>
      <p:bldP spid="100395" grpId="0" animBg="1"/>
      <p:bldP spid="100396" grpId="0" animBg="1"/>
      <p:bldP spid="100397" grpId="0" animBg="1"/>
      <p:bldP spid="100398" grpId="0" animBg="1"/>
      <p:bldP spid="100399" grpId="0" animBg="1"/>
      <p:bldP spid="100400" grpId="0" animBg="1"/>
      <p:bldP spid="100401" grpId="0" animBg="1"/>
      <p:bldP spid="100402" grpId="0" animBg="1"/>
      <p:bldP spid="100403" grpId="0" animBg="1"/>
      <p:bldP spid="100404" grpId="0" animBg="1"/>
      <p:bldP spid="100405" grpId="0" animBg="1"/>
      <p:bldP spid="100406" grpId="0" animBg="1"/>
      <p:bldP spid="100407" grpId="0" animBg="1"/>
      <p:bldP spid="100408" grpId="0" animBg="1"/>
      <p:bldP spid="100409" grpId="0" animBg="1"/>
      <p:bldP spid="100410" grpId="0" animBg="1"/>
      <p:bldP spid="100411" grpId="0" animBg="1"/>
      <p:bldP spid="100412" grpId="0" animBg="1"/>
      <p:bldP spid="100413" grpId="0" animBg="1"/>
      <p:bldP spid="100414" grpId="0" animBg="1"/>
      <p:bldP spid="100415" grpId="0" animBg="1"/>
      <p:bldP spid="100416" grpId="0" animBg="1"/>
      <p:bldP spid="100417" grpId="0" animBg="1"/>
      <p:bldP spid="100418" grpId="0" animBg="1"/>
      <p:bldP spid="2" grpId="0" animBg="1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ChangeArrowheads="1"/>
          </p:cNvSpPr>
          <p:nvPr/>
        </p:nvSpPr>
        <p:spPr bwMode="auto">
          <a:xfrm flipV="1">
            <a:off x="5105400" y="1600200"/>
            <a:ext cx="3117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" name="Text Box 36"/>
          <p:cNvSpPr txBox="1">
            <a:spLocks noChangeArrowheads="1"/>
          </p:cNvSpPr>
          <p:nvPr/>
        </p:nvSpPr>
        <p:spPr bwMode="auto">
          <a:xfrm>
            <a:off x="345908" y="258762"/>
            <a:ext cx="28194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.VnTime" pitchFamily="34" charset="0"/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CC0099"/>
                </a:solidFill>
                <a:latin typeface=".VnTime" pitchFamily="34" charset="0"/>
              </a:rPr>
              <a:t>1. </a:t>
            </a:r>
            <a:r>
              <a:rPr lang="en-US" sz="2000" b="1" u="sng" dirty="0" smtClean="0">
                <a:solidFill>
                  <a:srgbClr val="CC0099"/>
                </a:solidFill>
                <a:latin typeface=".VnTime" pitchFamily="34" charset="0"/>
              </a:rPr>
              <a:t>VÝ dụ / trang 128</a:t>
            </a:r>
            <a:r>
              <a:rPr lang="en-US" sz="2000" b="1" dirty="0" smtClean="0">
                <a:solidFill>
                  <a:srgbClr val="CC0099"/>
                </a:solidFill>
                <a:latin typeface=".VnTime" pitchFamily="34" charset="0"/>
              </a:rPr>
              <a:t>:</a:t>
            </a:r>
            <a:endParaRPr lang="en-US" sz="2000" b="1" u="sng" dirty="0" smtClean="0">
              <a:solidFill>
                <a:srgbClr val="CC0099"/>
              </a:solidFill>
              <a:latin typeface=".VnTime" pitchFamily="34" charset="0"/>
            </a:endParaRPr>
          </a:p>
        </p:txBody>
      </p:sp>
      <p:sp>
        <p:nvSpPr>
          <p:cNvPr id="458760" name="Text Box 8"/>
          <p:cNvSpPr txBox="1">
            <a:spLocks noChangeArrowheads="1"/>
          </p:cNvSpPr>
          <p:nvPr/>
        </p:nvSpPr>
        <p:spPr bwMode="auto">
          <a:xfrm>
            <a:off x="304800" y="2327275"/>
            <a:ext cx="9067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 a)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chàng tâu hỏi đồ sính lễ cần sắm những gì, vua bảo: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“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</a:rPr>
              <a:t>Một trăm</a:t>
            </a: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ván cơm nếp,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</a:rPr>
              <a:t>một trăm</a:t>
            </a: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itchFamily="18" charset="0"/>
              </a:rPr>
              <a:t>nệp</a:t>
            </a: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bánh chưng và voi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</a:rPr>
              <a:t>chín</a:t>
            </a: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ngà, gà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</a:rPr>
              <a:t>chín</a:t>
            </a: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cựa, ngựa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</a:rPr>
              <a:t>chín</a:t>
            </a: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hồng mao, mỗi thứ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đôi”.</a:t>
            </a:r>
            <a:endParaRPr lang="en-US" sz="2400" b="1" dirty="0" smtClean="0">
              <a:solidFill>
                <a:srgbClr val="000099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</a:rPr>
              <a:t>                                               ( Sơn Tinh, Thủy Tinh)</a:t>
            </a:r>
          </a:p>
        </p:txBody>
      </p:sp>
      <p:sp>
        <p:nvSpPr>
          <p:cNvPr id="458761" name="Line 9"/>
          <p:cNvSpPr>
            <a:spLocks noChangeShapeType="1"/>
          </p:cNvSpPr>
          <p:nvPr/>
        </p:nvSpPr>
        <p:spPr bwMode="auto">
          <a:xfrm flipV="1">
            <a:off x="823913" y="2714625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8770" name="Line 18"/>
          <p:cNvSpPr>
            <a:spLocks noChangeShapeType="1"/>
          </p:cNvSpPr>
          <p:nvPr/>
        </p:nvSpPr>
        <p:spPr bwMode="auto">
          <a:xfrm flipV="1">
            <a:off x="7829550" y="3048000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8771" name="Line 19"/>
          <p:cNvSpPr>
            <a:spLocks noChangeShapeType="1"/>
          </p:cNvSpPr>
          <p:nvPr/>
        </p:nvSpPr>
        <p:spPr bwMode="auto">
          <a:xfrm flipV="1">
            <a:off x="762000" y="3429000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8772" name="Line 20"/>
          <p:cNvSpPr>
            <a:spLocks noChangeShapeType="1"/>
          </p:cNvSpPr>
          <p:nvPr/>
        </p:nvSpPr>
        <p:spPr bwMode="auto">
          <a:xfrm flipV="1">
            <a:off x="2667000" y="3429000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8773" name="Line 21"/>
          <p:cNvSpPr>
            <a:spLocks noChangeShapeType="1"/>
          </p:cNvSpPr>
          <p:nvPr/>
        </p:nvSpPr>
        <p:spPr bwMode="auto">
          <a:xfrm flipV="1">
            <a:off x="5638800" y="3429000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76" name="Text Box 128"/>
          <p:cNvSpPr txBox="1">
            <a:spLocks noChangeArrowheads="1"/>
          </p:cNvSpPr>
          <p:nvPr/>
        </p:nvSpPr>
        <p:spPr bwMode="auto">
          <a:xfrm>
            <a:off x="685800" y="5410200"/>
            <a:ext cx="7772400" cy="8318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C0099"/>
                </a:solidFill>
                <a:sym typeface="Wingdings 3" pitchFamily="18" charset="2"/>
              </a:rPr>
              <a:t> a. </a:t>
            </a:r>
            <a:r>
              <a:rPr lang="en-US" sz="2400" b="1" dirty="0" err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C¸c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tõ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: </a:t>
            </a:r>
            <a:r>
              <a:rPr lang="en-US" sz="2400" b="1" dirty="0" err="1" smtClean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hai</a:t>
            </a:r>
            <a:r>
              <a:rPr lang="en-US" sz="2400" b="1" dirty="0" smtClean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, </a:t>
            </a:r>
            <a:r>
              <a:rPr lang="en-US" sz="2400" b="1" dirty="0" err="1" smtClean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mét</a:t>
            </a:r>
            <a:r>
              <a:rPr lang="en-US" sz="2400" b="1" dirty="0" smtClean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tr¨m</a:t>
            </a:r>
            <a:r>
              <a:rPr lang="en-US" sz="2400" b="1" dirty="0" smtClean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, </a:t>
            </a:r>
            <a:r>
              <a:rPr lang="en-US" sz="2400" b="1" dirty="0" err="1" smtClean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chÝn</a:t>
            </a:r>
            <a:r>
              <a:rPr lang="en-US" sz="2400" b="1" dirty="0" smtClean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, </a:t>
            </a:r>
            <a:r>
              <a:rPr lang="en-US" sz="2400" b="1" dirty="0" err="1" smtClean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mét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Times New Roman" pitchFamily="18" charset="0"/>
                <a:sym typeface="Wingdings 3" pitchFamily="18" charset="2"/>
              </a:rPr>
              <a:t>đứng</a:t>
            </a:r>
            <a:r>
              <a:rPr lang="en-US" sz="2400" b="1" dirty="0" smtClean="0">
                <a:solidFill>
                  <a:srgbClr val="CC0099"/>
                </a:solidFill>
                <a:latin typeface="Times New Roman" pitchFamily="18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Times New Roman" pitchFamily="18" charset="0"/>
                <a:sym typeface="Wingdings 3" pitchFamily="18" charset="2"/>
              </a:rPr>
              <a:t>trước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danh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Times New Roman" pitchFamily="18" charset="0"/>
                <a:sym typeface="Wingdings 3" pitchFamily="18" charset="2"/>
              </a:rPr>
              <a:t>từ</a:t>
            </a:r>
            <a:r>
              <a:rPr lang="en-US" sz="2400" b="1" dirty="0" smtClean="0">
                <a:solidFill>
                  <a:srgbClr val="CC0099"/>
                </a:solidFill>
                <a:latin typeface="Times New Roman" pitchFamily="18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và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bæ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sung ý </a:t>
            </a:r>
            <a:r>
              <a:rPr lang="en-US" sz="2400" b="1" dirty="0" err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nghÜa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vÒ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sè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l­ưîng</a:t>
            </a:r>
            <a:r>
              <a:rPr lang="en-US" sz="2400" b="1" dirty="0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.</a:t>
            </a:r>
            <a:endParaRPr lang="en-US" sz="2400" b="1" dirty="0" smtClean="0">
              <a:solidFill>
                <a:srgbClr val="CC0099"/>
              </a:solidFill>
              <a:sym typeface="Wingdings 3" pitchFamily="18" charset="2"/>
            </a:endParaRPr>
          </a:p>
        </p:txBody>
      </p:sp>
      <p:sp>
        <p:nvSpPr>
          <p:cNvPr id="458779" name="Text Box 203"/>
          <p:cNvSpPr txBox="1">
            <a:spLocks noChangeArrowheads="1"/>
          </p:cNvSpPr>
          <p:nvPr/>
        </p:nvSpPr>
        <p:spPr bwMode="auto">
          <a:xfrm>
            <a:off x="0" y="4953000"/>
            <a:ext cx="1981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D60093"/>
                </a:solidFill>
                <a:latin typeface=".VnTime" pitchFamily="34" charset="0"/>
              </a:rPr>
              <a:t>2. </a:t>
            </a:r>
            <a:r>
              <a:rPr lang="en-US" sz="2000" b="1" u="sng" dirty="0" err="1" smtClean="0">
                <a:solidFill>
                  <a:srgbClr val="D60093"/>
                </a:solidFill>
                <a:latin typeface=".VnTime" pitchFamily="34" charset="0"/>
              </a:rPr>
              <a:t>NhËn</a:t>
            </a:r>
            <a:r>
              <a:rPr lang="en-US" sz="2000" b="1" u="sng" dirty="0" smtClean="0">
                <a:solidFill>
                  <a:srgbClr val="D60093"/>
                </a:solidFill>
                <a:latin typeface=".VnTime" pitchFamily="34" charset="0"/>
              </a:rPr>
              <a:t> </a:t>
            </a:r>
            <a:r>
              <a:rPr lang="en-US" sz="2000" b="1" u="sng" dirty="0" err="1" smtClean="0">
                <a:solidFill>
                  <a:srgbClr val="D60093"/>
                </a:solidFill>
                <a:latin typeface=".VnTime" pitchFamily="34" charset="0"/>
              </a:rPr>
              <a:t>xÐt</a:t>
            </a:r>
            <a:r>
              <a:rPr lang="en-US" sz="2000" b="1" u="sng" dirty="0" smtClean="0">
                <a:solidFill>
                  <a:srgbClr val="D60093"/>
                </a:solidFill>
                <a:latin typeface=".VnTime" pitchFamily="34" charset="0"/>
              </a:rPr>
              <a:t>: </a:t>
            </a:r>
            <a:endParaRPr lang="en-US" sz="2000" b="1" dirty="0" smtClean="0">
              <a:solidFill>
                <a:srgbClr val="D60093"/>
              </a:solidFill>
              <a:latin typeface=".VnTime" pitchFamily="34" charset="0"/>
            </a:endParaRPr>
          </a:p>
        </p:txBody>
      </p:sp>
      <p:sp>
        <p:nvSpPr>
          <p:cNvPr id="458780" name="Line 28"/>
          <p:cNvSpPr>
            <a:spLocks noChangeShapeType="1"/>
          </p:cNvSpPr>
          <p:nvPr/>
        </p:nvSpPr>
        <p:spPr bwMode="auto">
          <a:xfrm>
            <a:off x="590550" y="3076575"/>
            <a:ext cx="1219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8781" name="Line 29"/>
          <p:cNvSpPr>
            <a:spLocks noChangeShapeType="1"/>
          </p:cNvSpPr>
          <p:nvPr/>
        </p:nvSpPr>
        <p:spPr bwMode="auto">
          <a:xfrm>
            <a:off x="3657600" y="3062288"/>
            <a:ext cx="1219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381000" y="4038600"/>
            <a:ext cx="8763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b)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Tôc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truyÒn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®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êi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Hïng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Vư­¬ng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thø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b="1" dirty="0" err="1" smtClean="0">
                <a:solidFill>
                  <a:srgbClr val="333399"/>
                </a:solidFill>
                <a:latin typeface=".VnTime" pitchFamily="34" charset="0"/>
              </a:rPr>
              <a:t>s¸u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, ë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lµng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Giãng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cã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hai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vî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chång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«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ng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l·o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ch¨m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chØ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lµm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 ¨n vµ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cã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tiÕng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lµ 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phóc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 ®</a:t>
            </a:r>
            <a:r>
              <a:rPr lang="en-US" sz="2400" dirty="0" err="1" smtClean="0">
                <a:solidFill>
                  <a:srgbClr val="333399"/>
                </a:solidFill>
                <a:latin typeface=".VnTime" pitchFamily="34" charset="0"/>
              </a:rPr>
              <a:t>øc</a:t>
            </a:r>
            <a:r>
              <a:rPr lang="en-US" sz="2400" dirty="0" smtClean="0">
                <a:solidFill>
                  <a:srgbClr val="333399"/>
                </a:solidFill>
                <a:latin typeface=".VnTime" pitchFamily="34" charset="0"/>
              </a:rPr>
              <a:t>. </a:t>
            </a:r>
          </a:p>
          <a:p>
            <a:pPr fontAlgn="base">
              <a:spcAft>
                <a:spcPct val="0"/>
              </a:spcAft>
            </a:pPr>
            <a:r>
              <a:rPr lang="en-US" sz="2400" i="1" dirty="0" smtClean="0">
                <a:solidFill>
                  <a:srgbClr val="333399"/>
                </a:solidFill>
                <a:latin typeface=".VnTime" pitchFamily="34" charset="0"/>
              </a:rPr>
              <a:t>                                                             (</a:t>
            </a:r>
            <a:r>
              <a:rPr lang="en-US" sz="2400" i="1" dirty="0" err="1" smtClean="0">
                <a:solidFill>
                  <a:srgbClr val="333399"/>
                </a:solidFill>
                <a:latin typeface=".VnTime" pitchFamily="34" charset="0"/>
              </a:rPr>
              <a:t>Th¸nh</a:t>
            </a:r>
            <a:r>
              <a:rPr lang="en-US" sz="2400" i="1" dirty="0" smtClean="0">
                <a:solidFill>
                  <a:srgbClr val="333399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333399"/>
                </a:solidFill>
                <a:latin typeface=".VnTime" pitchFamily="34" charset="0"/>
              </a:rPr>
              <a:t>Giãng</a:t>
            </a:r>
            <a:r>
              <a:rPr lang="en-US" sz="2400" i="1" dirty="0" smtClean="0">
                <a:solidFill>
                  <a:srgbClr val="333399"/>
                </a:solidFill>
                <a:latin typeface=".VnTime" pitchFamily="34" charset="0"/>
              </a:rPr>
              <a:t>)</a:t>
            </a:r>
          </a:p>
        </p:txBody>
      </p:sp>
      <p:sp>
        <p:nvSpPr>
          <p:cNvPr id="458783" name="Line 31"/>
          <p:cNvSpPr>
            <a:spLocks noChangeShapeType="1"/>
          </p:cNvSpPr>
          <p:nvPr/>
        </p:nvSpPr>
        <p:spPr bwMode="auto">
          <a:xfrm flipV="1">
            <a:off x="4757738" y="4391025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Text Box 128"/>
          <p:cNvSpPr txBox="1">
            <a:spLocks noChangeArrowheads="1"/>
          </p:cNvSpPr>
          <p:nvPr/>
        </p:nvSpPr>
        <p:spPr bwMode="auto">
          <a:xfrm>
            <a:off x="914400" y="6248400"/>
            <a:ext cx="82296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b. Tõ </a:t>
            </a:r>
            <a:r>
              <a:rPr lang="en-US" sz="2400" b="1" smtClean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s¸u</a:t>
            </a:r>
            <a:r>
              <a:rPr lang="en-US" sz="2400" b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</a:t>
            </a:r>
            <a:r>
              <a:rPr lang="en-US" sz="2400" b="1" smtClean="0">
                <a:solidFill>
                  <a:srgbClr val="CC0099"/>
                </a:solidFill>
                <a:latin typeface="Times New Roman" pitchFamily="18" charset="0"/>
                <a:sym typeface="Wingdings 3" pitchFamily="18" charset="2"/>
              </a:rPr>
              <a:t>đứng sau danh từ</a:t>
            </a:r>
            <a:r>
              <a:rPr lang="en-US" sz="2400" b="1" smtClean="0">
                <a:solidFill>
                  <a:srgbClr val="CC0099"/>
                </a:solidFill>
                <a:latin typeface=".VnTime" pitchFamily="34" charset="0"/>
                <a:sym typeface="Wingdings 3" pitchFamily="18" charset="2"/>
              </a:rPr>
              <a:t> và bæ sung ý nghÜa vÒ thø tù.</a:t>
            </a:r>
            <a:endParaRPr lang="en-US" sz="2400" b="1" smtClean="0">
              <a:solidFill>
                <a:srgbClr val="CC0099"/>
              </a:solidFill>
              <a:sym typeface="Wingdings 3" pitchFamily="18" charset="2"/>
            </a:endParaRPr>
          </a:p>
        </p:txBody>
      </p:sp>
      <p:sp>
        <p:nvSpPr>
          <p:cNvPr id="458785" name="Line 33"/>
          <p:cNvSpPr>
            <a:spLocks noChangeShapeType="1"/>
          </p:cNvSpPr>
          <p:nvPr/>
        </p:nvSpPr>
        <p:spPr bwMode="auto">
          <a:xfrm flipV="1">
            <a:off x="3657600" y="6138863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8786" name="Line 34"/>
          <p:cNvSpPr>
            <a:spLocks noChangeShapeType="1"/>
          </p:cNvSpPr>
          <p:nvPr/>
        </p:nvSpPr>
        <p:spPr bwMode="auto">
          <a:xfrm flipV="1">
            <a:off x="7543800" y="6629400"/>
            <a:ext cx="838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8787" name="AutoShape 35"/>
          <p:cNvSpPr>
            <a:spLocks noChangeArrowheads="1"/>
          </p:cNvSpPr>
          <p:nvPr/>
        </p:nvSpPr>
        <p:spPr bwMode="auto">
          <a:xfrm>
            <a:off x="5291138" y="371565"/>
            <a:ext cx="4267200" cy="1981200"/>
          </a:xfrm>
          <a:prstGeom prst="cloudCallout">
            <a:avLst>
              <a:gd name="adj1" fmla="val -96394"/>
              <a:gd name="adj2" fmla="val 2556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</a:rPr>
              <a:t>Các từ in đậm đứng ở vị trí nào trong cụm từ và bổ sung ý nghĩa gì ?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0565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58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5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5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5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5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5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5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58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5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45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58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5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8761" grpId="0" animBg="1"/>
      <p:bldP spid="458770" grpId="0" animBg="1"/>
      <p:bldP spid="458771" grpId="0" animBg="1"/>
      <p:bldP spid="458772" grpId="0" animBg="1"/>
      <p:bldP spid="458773" grpId="0" animBg="1"/>
      <p:bldP spid="458779" grpId="0"/>
      <p:bldP spid="458780" grpId="0" animBg="1"/>
      <p:bldP spid="458781" grpId="0" animBg="1"/>
      <p:bldP spid="100356" grpId="0"/>
      <p:bldP spid="458783" grpId="0" animBg="1"/>
      <p:bldP spid="458785" grpId="0" animBg="1"/>
      <p:bldP spid="458786" grpId="0" animBg="1"/>
      <p:bldP spid="45878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Text Box 2"/>
          <p:cNvSpPr txBox="1">
            <a:spLocks noChangeArrowheads="1"/>
          </p:cNvSpPr>
          <p:nvPr/>
        </p:nvSpPr>
        <p:spPr bwMode="auto">
          <a:xfrm>
            <a:off x="228600" y="0"/>
            <a:ext cx="8610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FF00FF">
                    <a:alpha val="0"/>
                  </a:srgb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fontAlgn="base">
              <a:spcAft>
                <a:spcPct val="0"/>
              </a:spcAft>
              <a:buFontTx/>
              <a:buAutoNum type="alphaLcParenR"/>
            </a:pPr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</a:rPr>
              <a:t>Hai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chàng tâu hỏi đồ sính lễ cần sắm những gì, vua bảo: “ </a:t>
            </a:r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</a:rPr>
              <a:t>Một trăm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ván cơm nếp, </a:t>
            </a:r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</a:rPr>
              <a:t>một trăm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nệp bánh chưng và voi </a:t>
            </a:r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</a:rPr>
              <a:t>chín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ngà, gà </a:t>
            </a:r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</a:rPr>
              <a:t>chín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cựa, ngựa </a:t>
            </a:r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</a:rPr>
              <a:t>chín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hồng mao, mỗi thứ </a:t>
            </a:r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</a:rPr>
              <a:t>một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800" b="1" smtClean="0">
                <a:solidFill>
                  <a:srgbClr val="FF0066"/>
                </a:solidFill>
                <a:latin typeface="Times New Roman" pitchFamily="18" charset="0"/>
              </a:rPr>
              <a:t>đôi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”.</a:t>
            </a:r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</a:rPr>
              <a:t>                                                   </a:t>
            </a:r>
            <a:r>
              <a:rPr lang="en-US" smtClean="0">
                <a:solidFill>
                  <a:srgbClr val="000099"/>
                </a:solidFill>
                <a:latin typeface="Times New Roman" pitchFamily="18" charset="0"/>
              </a:rPr>
              <a:t>( Sơn Tinh, Thủy Tinh)</a:t>
            </a:r>
          </a:p>
        </p:txBody>
      </p:sp>
      <p:sp>
        <p:nvSpPr>
          <p:cNvPr id="474116" name="Rectangle 4"/>
          <p:cNvSpPr>
            <a:spLocks noChangeArrowheads="1"/>
          </p:cNvSpPr>
          <p:nvPr/>
        </p:nvSpPr>
        <p:spPr bwMode="auto">
          <a:xfrm>
            <a:off x="609600" y="2357438"/>
            <a:ext cx="7696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</a:rPr>
              <a:t>- Từ 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đôi</a:t>
            </a: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</a:rPr>
              <a:t> có phải là số từ không? Vì sao?</a:t>
            </a: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</a:rPr>
              <a:t>- Từ 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đôi</a:t>
            </a: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</a:rPr>
              <a:t> đứng ở vị trí nào trong cụm từ?</a:t>
            </a: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</a:rPr>
              <a:t>- Từ 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đôi </a:t>
            </a: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</a:rPr>
              <a:t>ở đây chỉ ý nghĩa gì?</a:t>
            </a:r>
          </a:p>
        </p:txBody>
      </p:sp>
      <p:sp>
        <p:nvSpPr>
          <p:cNvPr id="474117" name="Text Box 5"/>
          <p:cNvSpPr txBox="1">
            <a:spLocks noChangeArrowheads="1"/>
          </p:cNvSpPr>
          <p:nvPr/>
        </p:nvSpPr>
        <p:spPr bwMode="auto">
          <a:xfrm>
            <a:off x="1447800" y="39624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u="sng" smtClean="0">
                <a:solidFill>
                  <a:srgbClr val="D6009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ĐÁP ÁN</a:t>
            </a:r>
            <a:r>
              <a:rPr lang="en-US" sz="2400" b="1" smtClean="0">
                <a:solidFill>
                  <a:srgbClr val="D6009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  <p:sp>
        <p:nvSpPr>
          <p:cNvPr id="47411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0"/>
            <a:ext cx="8915400" cy="2057400"/>
          </a:xfrm>
          <a:noFill/>
          <a:ln/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>
                <a:latin typeface="Times New Roman" pitchFamily="18" charset="0"/>
              </a:rPr>
              <a:t>- Từ</a:t>
            </a:r>
            <a:r>
              <a:rPr lang="en-US" b="1">
                <a:latin typeface="Times New Roman" pitchFamily="18" charset="0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đôi</a:t>
            </a:r>
            <a:r>
              <a:rPr lang="en-US" sz="2800" b="1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: </a:t>
            </a:r>
            <a:r>
              <a:rPr lang="en-US">
                <a:latin typeface="Times New Roman" pitchFamily="18" charset="0"/>
              </a:rPr>
              <a:t>không phải số từ mà là danh từ chỉ đơn vị. Vì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đôi</a:t>
            </a:r>
            <a:r>
              <a:rPr lang="en-US">
                <a:latin typeface="Times New Roman" pitchFamily="18" charset="0"/>
              </a:rPr>
              <a:t> không mang đặc điểm của số từ.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>
                <a:latin typeface="Times New Roman" pitchFamily="18" charset="0"/>
              </a:rPr>
              <a:t>- Từ</a:t>
            </a:r>
            <a:r>
              <a:rPr lang="en-US" b="1">
                <a:latin typeface="Times New Roman" pitchFamily="18" charset="0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đôi</a:t>
            </a:r>
            <a:r>
              <a:rPr lang="en-US">
                <a:latin typeface="Times New Roman" pitchFamily="18" charset="0"/>
              </a:rPr>
              <a:t>: đứng sau số từ.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>
                <a:latin typeface="Times New Roman" pitchFamily="18" charset="0"/>
              </a:rPr>
              <a:t>- Ý nghĩa: chỉ số lượng là hai.</a:t>
            </a:r>
          </a:p>
        </p:txBody>
      </p:sp>
    </p:spTree>
    <p:extLst>
      <p:ext uri="{BB962C8B-B14F-4D97-AF65-F5344CB8AC3E}">
        <p14:creationId xmlns:p14="http://schemas.microsoft.com/office/powerpoint/2010/main" val="4245504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4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7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474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474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74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114" grpId="0"/>
      <p:bldP spid="474116" grpId="0"/>
      <p:bldP spid="474117" grpId="0"/>
      <p:bldP spid="47411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Text Box 2"/>
          <p:cNvSpPr txBox="1">
            <a:spLocks noChangeArrowheads="1"/>
          </p:cNvSpPr>
          <p:nvPr/>
        </p:nvSpPr>
        <p:spPr bwMode="auto">
          <a:xfrm>
            <a:off x="228600" y="152400"/>
            <a:ext cx="39624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FF00FF">
                    <a:alpha val="0"/>
                  </a:srgb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u="sng" smtClean="0">
                <a:solidFill>
                  <a:srgbClr val="FF0066"/>
                </a:solidFill>
                <a:latin typeface="Times New Roman" pitchFamily="18" charset="0"/>
              </a:rPr>
              <a:t>VD</a:t>
            </a:r>
            <a:r>
              <a:rPr lang="en-US" sz="2800" smtClean="0">
                <a:solidFill>
                  <a:srgbClr val="FF0066"/>
                </a:solidFill>
                <a:latin typeface="Times New Roman" pitchFamily="18" charset="0"/>
              </a:rPr>
              <a:t>: 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a) Hai chiếc dép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       b) Một đôi chiếc dép</a:t>
            </a:r>
          </a:p>
        </p:txBody>
      </p:sp>
      <p:sp>
        <p:nvSpPr>
          <p:cNvPr id="475139" name="AutoShape 3"/>
          <p:cNvSpPr>
            <a:spLocks noChangeArrowheads="1"/>
          </p:cNvSpPr>
          <p:nvPr/>
        </p:nvSpPr>
        <p:spPr bwMode="auto">
          <a:xfrm>
            <a:off x="6781800" y="0"/>
            <a:ext cx="2819400" cy="1981200"/>
          </a:xfrm>
          <a:prstGeom prst="cloudCallout">
            <a:avLst>
              <a:gd name="adj1" fmla="val -83389"/>
              <a:gd name="adj2" fmla="val -10736"/>
            </a:avLst>
          </a:prstGeom>
          <a:solidFill>
            <a:srgbClr val="EFE7FF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0066"/>
                </a:solidFill>
                <a:latin typeface="Times New Roman" pitchFamily="18" charset="0"/>
              </a:rPr>
              <a:t>Cách nói nào đúng, cách nói nào sai? Vì sao?</a:t>
            </a:r>
          </a:p>
        </p:txBody>
      </p:sp>
      <p:sp>
        <p:nvSpPr>
          <p:cNvPr id="475140" name="Text Box 4"/>
          <p:cNvSpPr txBox="1">
            <a:spLocks noChangeArrowheads="1"/>
          </p:cNvSpPr>
          <p:nvPr/>
        </p:nvSpPr>
        <p:spPr bwMode="auto">
          <a:xfrm>
            <a:off x="3352800" y="152400"/>
            <a:ext cx="1752600" cy="519113"/>
          </a:xfrm>
          <a:prstGeom prst="rect">
            <a:avLst/>
          </a:prstGeom>
          <a:noFill/>
          <a:ln w="0">
            <a:solidFill>
              <a:srgbClr val="FF0000">
                <a:alpha val="0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</a:rPr>
              <a:t>=&gt;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 đúng</a:t>
            </a:r>
          </a:p>
        </p:txBody>
      </p:sp>
      <p:sp>
        <p:nvSpPr>
          <p:cNvPr id="475141" name="Text Box 5"/>
          <p:cNvSpPr txBox="1">
            <a:spLocks noChangeArrowheads="1"/>
          </p:cNvSpPr>
          <p:nvPr/>
        </p:nvSpPr>
        <p:spPr bwMode="auto">
          <a:xfrm>
            <a:off x="-42863" y="1347788"/>
            <a:ext cx="3886201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FF00FF">
                    <a:alpha val="0"/>
                  </a:srgb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Có thể nói: Một đôi dép</a:t>
            </a:r>
          </a:p>
        </p:txBody>
      </p:sp>
      <p:sp>
        <p:nvSpPr>
          <p:cNvPr id="475142" name="Line 6"/>
          <p:cNvSpPr>
            <a:spLocks noChangeShapeType="1"/>
          </p:cNvSpPr>
          <p:nvPr/>
        </p:nvSpPr>
        <p:spPr bwMode="auto">
          <a:xfrm>
            <a:off x="3276600" y="2514600"/>
            <a:ext cx="609600" cy="0"/>
          </a:xfrm>
          <a:prstGeom prst="line">
            <a:avLst/>
          </a:prstGeom>
          <a:noFill/>
          <a:ln w="0">
            <a:solidFill>
              <a:srgbClr val="FF00FF">
                <a:alpha val="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5143" name="Line 7"/>
          <p:cNvSpPr>
            <a:spLocks noChangeShapeType="1"/>
          </p:cNvSpPr>
          <p:nvPr/>
        </p:nvSpPr>
        <p:spPr bwMode="auto">
          <a:xfrm>
            <a:off x="3276600" y="2438400"/>
            <a:ext cx="685800" cy="0"/>
          </a:xfrm>
          <a:prstGeom prst="line">
            <a:avLst/>
          </a:prstGeom>
          <a:noFill/>
          <a:ln w="0">
            <a:solidFill>
              <a:srgbClr val="FF00FF">
                <a:alpha val="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5144" name="AutoShape 8"/>
          <p:cNvSpPr>
            <a:spLocks noChangeArrowheads="1"/>
          </p:cNvSpPr>
          <p:nvPr/>
        </p:nvSpPr>
        <p:spPr bwMode="auto">
          <a:xfrm>
            <a:off x="5486400" y="0"/>
            <a:ext cx="4495800" cy="1981200"/>
          </a:xfrm>
          <a:prstGeom prst="cloudCallout">
            <a:avLst>
              <a:gd name="adj1" fmla="val -58898"/>
              <a:gd name="adj2" fmla="val 45755"/>
            </a:avLst>
          </a:prstGeom>
          <a:solidFill>
            <a:srgbClr val="EFE7FF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smtClean="0">
                <a:solidFill>
                  <a:srgbClr val="FF0066"/>
                </a:solidFill>
                <a:latin typeface="Times New Roman" pitchFamily="18" charset="0"/>
              </a:rPr>
              <a:t>Từ </a:t>
            </a:r>
            <a:r>
              <a:rPr lang="en-US" sz="3200" b="1" smtClean="0">
                <a:solidFill>
                  <a:srgbClr val="FF0066"/>
                </a:solidFill>
                <a:latin typeface="Times New Roman" pitchFamily="18" charset="0"/>
              </a:rPr>
              <a:t>đôi</a:t>
            </a:r>
            <a:r>
              <a:rPr lang="en-US" sz="3200" smtClean="0">
                <a:solidFill>
                  <a:srgbClr val="FF0066"/>
                </a:solidFill>
                <a:latin typeface="Times New Roman" pitchFamily="18" charset="0"/>
              </a:rPr>
              <a:t> mang đặc điểm của từ loại nào?</a:t>
            </a:r>
          </a:p>
        </p:txBody>
      </p:sp>
      <p:sp>
        <p:nvSpPr>
          <p:cNvPr id="475145" name="Text Box 9"/>
          <p:cNvSpPr txBox="1">
            <a:spLocks noChangeArrowheads="1"/>
          </p:cNvSpPr>
          <p:nvPr/>
        </p:nvSpPr>
        <p:spPr bwMode="auto">
          <a:xfrm>
            <a:off x="0" y="1905000"/>
            <a:ext cx="815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FF0000">
                    <a:alpha val="0"/>
                  </a:srgb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- Đôi: là danh từ chỉ đơn vị gắn với ý nghĩa số lượng</a:t>
            </a:r>
          </a:p>
        </p:txBody>
      </p:sp>
      <p:sp>
        <p:nvSpPr>
          <p:cNvPr id="475146" name="Text Box 10"/>
          <p:cNvSpPr txBox="1">
            <a:spLocks noChangeArrowheads="1"/>
          </p:cNvSpPr>
          <p:nvPr/>
        </p:nvSpPr>
        <p:spPr bwMode="auto">
          <a:xfrm>
            <a:off x="0" y="2438400"/>
            <a:ext cx="8610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FF0000">
                    <a:alpha val="0"/>
                  </a:srgb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</a:rPr>
              <a:t>- </a:t>
            </a:r>
            <a:r>
              <a:rPr lang="en-US" sz="3200" dirty="0" smtClean="0">
                <a:solidFill>
                  <a:srgbClr val="00B0F0"/>
                </a:solidFill>
                <a:latin typeface="Times New Roman" pitchFamily="18" charset="0"/>
              </a:rPr>
              <a:t>Cần phân biệt 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</a:rPr>
              <a:t>số từ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B0F0"/>
                </a:solidFill>
                <a:latin typeface="Times New Roman" pitchFamily="18" charset="0"/>
              </a:rPr>
              <a:t>với những 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</a:rPr>
              <a:t>danh từ chỉ đơn vị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B0F0"/>
                </a:solidFill>
                <a:latin typeface="Times New Roman" pitchFamily="18" charset="0"/>
              </a:rPr>
              <a:t>gắn với ý nghĩa số lượng.</a:t>
            </a:r>
          </a:p>
        </p:txBody>
      </p:sp>
      <p:sp>
        <p:nvSpPr>
          <p:cNvPr id="475147" name="AutoShape 11"/>
          <p:cNvSpPr>
            <a:spLocks noChangeArrowheads="1"/>
          </p:cNvSpPr>
          <p:nvPr/>
        </p:nvSpPr>
        <p:spPr bwMode="auto">
          <a:xfrm>
            <a:off x="5105400" y="0"/>
            <a:ext cx="4495800" cy="1981200"/>
          </a:xfrm>
          <a:prstGeom prst="cloudCallout">
            <a:avLst>
              <a:gd name="adj1" fmla="val -61370"/>
              <a:gd name="adj2" fmla="val 45194"/>
            </a:avLst>
          </a:prstGeom>
          <a:solidFill>
            <a:srgbClr val="EFE7FF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smtClean="0">
                <a:solidFill>
                  <a:srgbClr val="000099"/>
                </a:solidFill>
                <a:latin typeface="Times New Roman" pitchFamily="18" charset="0"/>
              </a:rPr>
              <a:t>Khi sử dụng số từ cần lưu ý điều gì?</a:t>
            </a:r>
          </a:p>
        </p:txBody>
      </p:sp>
      <p:sp>
        <p:nvSpPr>
          <p:cNvPr id="475148" name="Rectangle 12"/>
          <p:cNvSpPr>
            <a:spLocks noChangeArrowheads="1"/>
          </p:cNvSpPr>
          <p:nvPr/>
        </p:nvSpPr>
        <p:spPr bwMode="auto">
          <a:xfrm>
            <a:off x="152400" y="3549650"/>
            <a:ext cx="8534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FF0000">
                    <a:alpha val="0"/>
                  </a:srgb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- Các từ có ý nghĩa khái quát  và công dụng như từ </a:t>
            </a:r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</a:rPr>
              <a:t>đôi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: Cặp, tá, chục, chiếc….</a:t>
            </a:r>
          </a:p>
        </p:txBody>
      </p:sp>
      <p:sp>
        <p:nvSpPr>
          <p:cNvPr id="475149" name="AutoShape 13"/>
          <p:cNvSpPr>
            <a:spLocks noChangeArrowheads="1"/>
          </p:cNvSpPr>
          <p:nvPr/>
        </p:nvSpPr>
        <p:spPr bwMode="auto">
          <a:xfrm>
            <a:off x="4800600" y="0"/>
            <a:ext cx="5105400" cy="2286000"/>
          </a:xfrm>
          <a:prstGeom prst="cloudCallout">
            <a:avLst>
              <a:gd name="adj1" fmla="val -47884"/>
              <a:gd name="adj2" fmla="val 60972"/>
            </a:avLst>
          </a:prstGeom>
          <a:solidFill>
            <a:srgbClr val="EFE7FF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smtClean="0">
                <a:solidFill>
                  <a:srgbClr val="FF0066"/>
                </a:solidFill>
                <a:latin typeface="Times New Roman" pitchFamily="18" charset="0"/>
              </a:rPr>
              <a:t>- Tìm các từ có ý nghĩa khái quát và công dụng như từ “đôi”</a:t>
            </a:r>
            <a:r>
              <a:rPr lang="en-US" sz="3200" smtClean="0">
                <a:solidFill>
                  <a:srgbClr val="FF0066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475150" name="Text Box 14"/>
          <p:cNvSpPr txBox="1">
            <a:spLocks noChangeArrowheads="1"/>
          </p:cNvSpPr>
          <p:nvPr/>
        </p:nvSpPr>
        <p:spPr bwMode="auto">
          <a:xfrm>
            <a:off x="4038600" y="838200"/>
            <a:ext cx="1219200" cy="519113"/>
          </a:xfrm>
          <a:prstGeom prst="rect">
            <a:avLst/>
          </a:prstGeom>
          <a:noFill/>
          <a:ln w="0">
            <a:solidFill>
              <a:srgbClr val="FF0000">
                <a:alpha val="0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>
                    <a:alpha val="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</a:rPr>
              <a:t>=&gt;</a:t>
            </a:r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</a:rPr>
              <a:t> sai</a:t>
            </a:r>
          </a:p>
        </p:txBody>
      </p:sp>
      <p:sp>
        <p:nvSpPr>
          <p:cNvPr id="100389" name="Line 37"/>
          <p:cNvSpPr>
            <a:spLocks noChangeShapeType="1"/>
          </p:cNvSpPr>
          <p:nvPr/>
        </p:nvSpPr>
        <p:spPr bwMode="auto">
          <a:xfrm>
            <a:off x="2667000" y="1219200"/>
            <a:ext cx="7620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469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7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0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75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7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7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7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7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7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2000"/>
                                        <p:tgtEl>
                                          <p:spTgt spid="47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38" grpId="0"/>
      <p:bldP spid="475139" grpId="0" animBg="1"/>
      <p:bldP spid="475140" grpId="0" animBg="1"/>
      <p:bldP spid="475144" grpId="0" animBg="1"/>
      <p:bldP spid="475146" grpId="0"/>
      <p:bldP spid="475147" grpId="0" animBg="1"/>
      <p:bldP spid="475148" grpId="0"/>
      <p:bldP spid="475149" grpId="0" animBg="1"/>
      <p:bldP spid="475150" grpId="0" animBg="1"/>
      <p:bldP spid="10038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842" y="838200"/>
            <a:ext cx="7976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 từ </a:t>
            </a:r>
            <a:r>
              <a:rPr lang="fr-FR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là từ chỉ số lượng, thứ tự của sự vật.</a:t>
            </a:r>
            <a:endParaRPr lang="vi-VN" sz="3200" dirty="0">
              <a:solidFill>
                <a:srgbClr val="3399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580545"/>
            <a:ext cx="830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292" indent="-274292" algn="just">
              <a:buClr>
                <a:schemeClr val="accent3"/>
              </a:buClr>
              <a:buSzPct val="95000"/>
              <a:defRPr/>
            </a:pPr>
            <a:r>
              <a:rPr lang="fr-FR" sz="3200" b="1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Khi biểu thị số lượng: số từ đứng trước danh từ.</a:t>
            </a:r>
            <a:endParaRPr lang="en-US" sz="3200" dirty="0">
              <a:solidFill>
                <a:srgbClr val="3399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292" indent="-274292" algn="just">
              <a:buClr>
                <a:schemeClr val="accent3"/>
              </a:buClr>
              <a:buSzPct val="95000"/>
              <a:defRPr/>
            </a:pPr>
            <a:r>
              <a:rPr lang="fr-FR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 Khi biểu thị số thứ tự: số từ đứng sau danh từ.  </a:t>
            </a:r>
            <a:endParaRPr lang="en-US" sz="3200" dirty="0">
              <a:solidFill>
                <a:srgbClr val="3399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2743200"/>
            <a:ext cx="830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nl-NL" sz="3200" b="1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 </a:t>
            </a:r>
            <a:r>
              <a:rPr lang="nl-NL" sz="3200" b="1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Lưu ý: </a:t>
            </a:r>
            <a:r>
              <a:rPr lang="en-US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Phân biệt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 từ </a:t>
            </a:r>
            <a:r>
              <a:rPr lang="en-US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với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danh từ chỉ đơn vị </a:t>
            </a:r>
            <a:r>
              <a:rPr lang="en-US" sz="3200" dirty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gắn với ý nghĩa số </a:t>
            </a:r>
            <a:r>
              <a:rPr lang="en-US" sz="3200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lượng.</a:t>
            </a:r>
            <a:endParaRPr lang="en-US" sz="3200" i="1" dirty="0">
              <a:solidFill>
                <a:srgbClr val="3399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13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0.0&quot;&gt;&lt;object type=&quot;1&quot; unique_id=&quot;10001&quot;&gt;&lt;object type=&quot;2&quot; unique_id=&quot;10113&quot;&gt;&lt;object type=&quot;3&quot; unique_id=&quot;10114&quot;&gt;&lt;property id=&quot;20148&quot; value=&quot;5&quot;/&gt;&lt;property id=&quot;20300&quot; value=&quot;Slide 1&quot;/&gt;&lt;property id=&quot;20307&quot; value=&quot;302&quot;/&gt;&lt;/object&gt;&lt;object type=&quot;3&quot; unique_id=&quot;10123&quot;&gt;&lt;property id=&quot;20148&quot; value=&quot;5&quot;/&gt;&lt;property id=&quot;20300&quot; value=&quot;Slide 8&quot;/&gt;&lt;property id=&quot;20307&quot; value=&quot;276&quot;/&gt;&lt;/object&gt;&lt;object type=&quot;3&quot; unique_id=&quot;10124&quot;&gt;&lt;property id=&quot;20148&quot; value=&quot;5&quot;/&gt;&lt;property id=&quot;20300&quot; value=&quot;Slide 11&quot;/&gt;&lt;property id=&quot;20307&quot; value=&quot;268&quot;/&gt;&lt;/object&gt;&lt;object type=&quot;3&quot; unique_id=&quot;10126&quot;&gt;&lt;property id=&quot;20148&quot; value=&quot;5&quot;/&gt;&lt;property id=&quot;20300&quot; value=&quot;Slide 14&quot;/&gt;&lt;property id=&quot;20307&quot; value=&quot;278&quot;/&gt;&lt;/object&gt;&lt;object type=&quot;3&quot; unique_id=&quot;10129&quot;&gt;&lt;property id=&quot;20148&quot; value=&quot;5&quot;/&gt;&lt;property id=&quot;20300&quot; value=&quot;Slide 17&quot;/&gt;&lt;property id=&quot;20307&quot; value=&quot;282&quot;/&gt;&lt;/object&gt;&lt;object type=&quot;3&quot; unique_id=&quot;10130&quot;&gt;&lt;property id=&quot;20148&quot; value=&quot;5&quot;/&gt;&lt;property id=&quot;20300&quot; value=&quot;Slide 18&quot;/&gt;&lt;property id=&quot;20307&quot; value=&quot;283&quot;/&gt;&lt;/object&gt;&lt;object type=&quot;3&quot; unique_id=&quot;10133&quot;&gt;&lt;property id=&quot;20148&quot; value=&quot;5&quot;/&gt;&lt;property id=&quot;20300&quot; value=&quot;Slide 21&quot;/&gt;&lt;property id=&quot;20307&quot; value=&quot;286&quot;/&gt;&lt;/object&gt;&lt;object type=&quot;3&quot; unique_id=&quot;10134&quot;&gt;&lt;property id=&quot;20148&quot; value=&quot;5&quot;/&gt;&lt;property id=&quot;20300&quot; value=&quot;Slide 22&quot;/&gt;&lt;property id=&quot;20307&quot; value=&quot;287&quot;/&gt;&lt;/object&gt;&lt;object type=&quot;3&quot; unique_id=&quot;10135&quot;&gt;&lt;property id=&quot;20148&quot; value=&quot;5&quot;/&gt;&lt;property id=&quot;20300&quot; value=&quot;Slide 23&quot;/&gt;&lt;property id=&quot;20307&quot; value=&quot;288&quot;/&gt;&lt;/object&gt;&lt;object type=&quot;3&quot; unique_id=&quot;10136&quot;&gt;&lt;property id=&quot;20148&quot; value=&quot;5&quot;/&gt;&lt;property id=&quot;20300&quot; value=&quot;Slide 24&quot;/&gt;&lt;property id=&quot;20307&quot; value=&quot;289&quot;/&gt;&lt;/object&gt;&lt;object type=&quot;3&quot; unique_id=&quot;10137&quot;&gt;&lt;property id=&quot;20148&quot; value=&quot;5&quot;/&gt;&lt;property id=&quot;20300&quot; value=&quot;Slide 25&quot;/&gt;&lt;property id=&quot;20307&quot; value=&quot;290&quot;/&gt;&lt;/object&gt;&lt;object type=&quot;3&quot; unique_id=&quot;10138&quot;&gt;&lt;property id=&quot;20148&quot; value=&quot;5&quot;/&gt;&lt;property id=&quot;20300&quot; value=&quot;Slide 26&quot;/&gt;&lt;property id=&quot;20307&quot; value=&quot;292&quot;/&gt;&lt;/object&gt;&lt;object type=&quot;3&quot; unique_id=&quot;10139&quot;&gt;&lt;property id=&quot;20148&quot; value=&quot;5&quot;/&gt;&lt;property id=&quot;20300&quot; value=&quot;Slide 27&quot;/&gt;&lt;property id=&quot;20307&quot; value=&quot;293&quot;/&gt;&lt;/object&gt;&lt;object type=&quot;3&quot; unique_id=&quot;10140&quot;&gt;&lt;property id=&quot;20148&quot; value=&quot;5&quot;/&gt;&lt;property id=&quot;20300&quot; value=&quot;Slide 28&quot;/&gt;&lt;property id=&quot;20307&quot; value=&quot;294&quot;/&gt;&lt;/object&gt;&lt;object type=&quot;3&quot; unique_id=&quot;10141&quot;&gt;&lt;property id=&quot;20148&quot; value=&quot;5&quot;/&gt;&lt;property id=&quot;20300&quot; value=&quot;Slide 29&quot;/&gt;&lt;property id=&quot;20307&quot; value=&quot;295&quot;/&gt;&lt;/object&gt;&lt;object type=&quot;3&quot; unique_id=&quot;10142&quot;&gt;&lt;property id=&quot;20148&quot; value=&quot;5&quot;/&gt;&lt;property id=&quot;20300&quot; value=&quot;Slide 30&quot;/&gt;&lt;property id=&quot;20307&quot; value=&quot;296&quot;/&gt;&lt;/object&gt;&lt;object type=&quot;3&quot; unique_id=&quot;10143&quot;&gt;&lt;property id=&quot;20148&quot; value=&quot;5&quot;/&gt;&lt;property id=&quot;20300&quot; value=&quot;Slide 31&quot;/&gt;&lt;property id=&quot;20307&quot; value=&quot;297&quot;/&gt;&lt;/object&gt;&lt;object type=&quot;3&quot; unique_id=&quot;10144&quot;&gt;&lt;property id=&quot;20148&quot; value=&quot;5&quot;/&gt;&lt;property id=&quot;20300&quot; value=&quot;Slide 32&quot;/&gt;&lt;property id=&quot;20307&quot; value=&quot;298&quot;/&gt;&lt;/object&gt;&lt;object type=&quot;3&quot; unique_id=&quot;10145&quot;&gt;&lt;property id=&quot;20148&quot; value=&quot;5&quot;/&gt;&lt;property id=&quot;20300&quot; value=&quot;Slide 33&quot;/&gt;&lt;property id=&quot;20307&quot; value=&quot;299&quot;/&gt;&lt;/object&gt;&lt;object type=&quot;3&quot; unique_id=&quot;10146&quot;&gt;&lt;property id=&quot;20148&quot; value=&quot;5&quot;/&gt;&lt;property id=&quot;20300&quot; value=&quot;Slide 34&quot;/&gt;&lt;property id=&quot;20307&quot; value=&quot;300&quot;/&gt;&lt;/object&gt;&lt;object type=&quot;3&quot; unique_id=&quot;10147&quot;&gt;&lt;property id=&quot;20148&quot; value=&quot;5&quot;/&gt;&lt;property id=&quot;20300&quot; value=&quot;Slide 35&quot;/&gt;&lt;property id=&quot;20307&quot; value=&quot;301&quot;/&gt;&lt;/object&gt;&lt;object type=&quot;3&quot; unique_id=&quot;10149&quot;&gt;&lt;property id=&quot;20148&quot; value=&quot;5&quot;/&gt;&lt;property id=&quot;20300&quot; value=&quot;Slide 36&quot;/&gt;&lt;property id=&quot;20307&quot; value=&quot;265&quot;/&gt;&lt;/object&gt;&lt;object type=&quot;3&quot; unique_id=&quot;10952&quot;&gt;&lt;property id=&quot;20148&quot; value=&quot;5&quot;/&gt;&lt;property id=&quot;20300&quot; value=&quot;Slide 2&quot;/&gt;&lt;property id=&quot;20307&quot; value=&quot;305&quot;/&gt;&lt;/object&gt;&lt;object type=&quot;3&quot; unique_id=&quot;10953&quot;&gt;&lt;property id=&quot;20148&quot; value=&quot;5&quot;/&gt;&lt;property id=&quot;20300&quot; value=&quot;Slide 3&quot;/&gt;&lt;property id=&quot;20307&quot; value=&quot;318&quot;/&gt;&lt;/object&gt;&lt;object type=&quot;3&quot; unique_id=&quot;10954&quot;&gt;&lt;property id=&quot;20148&quot; value=&quot;5&quot;/&gt;&lt;property id=&quot;20300&quot; value=&quot;Slide 4&quot;/&gt;&lt;property id=&quot;20307&quot; value=&quot;317&quot;/&gt;&lt;/object&gt;&lt;object type=&quot;3&quot; unique_id=&quot;10955&quot;&gt;&lt;property id=&quot;20148&quot; value=&quot;5&quot;/&gt;&lt;property id=&quot;20300&quot; value=&quot;Slide 5&quot;/&gt;&lt;property id=&quot;20307&quot; value=&quot;319&quot;/&gt;&lt;/object&gt;&lt;object type=&quot;3&quot; unique_id=&quot;10956&quot;&gt;&lt;property id=&quot;20148&quot; value=&quot;5&quot;/&gt;&lt;property id=&quot;20300&quot; value=&quot;Slide 6&quot;/&gt;&lt;property id=&quot;20307&quot; value=&quot;315&quot;/&gt;&lt;/object&gt;&lt;object type=&quot;3&quot; unique_id=&quot;10957&quot;&gt;&lt;property id=&quot;20148&quot; value=&quot;5&quot;/&gt;&lt;property id=&quot;20300&quot; value=&quot;Slide 7&quot;/&gt;&lt;property id=&quot;20307&quot; value=&quot;316&quot;/&gt;&lt;/object&gt;&lt;object type=&quot;3&quot; unique_id=&quot;10958&quot;&gt;&lt;property id=&quot;20148&quot; value=&quot;5&quot;/&gt;&lt;property id=&quot;20300&quot; value=&quot;Slide 9&quot;/&gt;&lt;property id=&quot;20307&quot; value=&quot;313&quot;/&gt;&lt;/object&gt;&lt;object type=&quot;3&quot; unique_id=&quot;10959&quot;&gt;&lt;property id=&quot;20148&quot; value=&quot;5&quot;/&gt;&lt;property id=&quot;20300&quot; value=&quot;Slide 10&quot;/&gt;&lt;property id=&quot;20307&quot; value=&quot;314&quot;/&gt;&lt;/object&gt;&lt;object type=&quot;3&quot; unique_id=&quot;10960&quot;&gt;&lt;property id=&quot;20148&quot; value=&quot;5&quot;/&gt;&lt;property id=&quot;20300&quot; value=&quot;Slide 12&quot;/&gt;&lt;property id=&quot;20307&quot; value=&quot;308&quot;/&gt;&lt;/object&gt;&lt;object type=&quot;3&quot; unique_id=&quot;10961&quot;&gt;&lt;property id=&quot;20148&quot; value=&quot;5&quot;/&gt;&lt;property id=&quot;20300&quot; value=&quot;Slide 13&quot;/&gt;&lt;property id=&quot;20307&quot; value=&quot;309&quot;/&gt;&lt;/object&gt;&lt;object type=&quot;3&quot; unique_id=&quot;10962&quot;&gt;&lt;property id=&quot;20148&quot; value=&quot;5&quot;/&gt;&lt;property id=&quot;20300&quot; value=&quot;Slide 15&quot;/&gt;&lt;property id=&quot;20307&quot; value=&quot;310&quot;/&gt;&lt;/object&gt;&lt;object type=&quot;3&quot; unique_id=&quot;10963&quot;&gt;&lt;property id=&quot;20148&quot; value=&quot;5&quot;/&gt;&lt;property id=&quot;20300&quot; value=&quot;Slide 16&quot;/&gt;&lt;property id=&quot;20307&quot; value=&quot;311&quot;/&gt;&lt;/object&gt;&lt;object type=&quot;3&quot; unique_id=&quot;10964&quot;&gt;&lt;property id=&quot;20148&quot; value=&quot;5&quot;/&gt;&lt;property id=&quot;20300&quot; value=&quot;Slide 19&quot;/&gt;&lt;property id=&quot;20307&quot; value=&quot;312&quot;/&gt;&lt;/object&gt;&lt;object type=&quot;3&quot; unique_id=&quot;10965&quot;&gt;&lt;property id=&quot;20148&quot; value=&quot;5&quot;/&gt;&lt;property id=&quot;20300&quot; value=&quot;Slide 20&quot;/&gt;&lt;property id=&quot;20307&quot; value=&quot;306&quot;/&gt;&lt;/object&gt;&lt;/object&gt;&lt;object type=&quot;8&quot; unique_id=&quot;10191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1,180074653,H:\TIET 52-NGOCVAN-DTH\so tu va luong tu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1,180074653,H:\TIET 52-NGOCVAN-DTH\so tu va luong tu\Media.ppcx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0"/>
          </a:schemeClr>
        </a:solidFill>
        <a:ln w="0" cap="flat" cmpd="sng" algn="ctr">
          <a:solidFill>
            <a:schemeClr val="tx1">
              <a:alpha val="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eriod"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2258</TotalTime>
  <Words>2264</Words>
  <Application>Microsoft Office PowerPoint</Application>
  <PresentationFormat>On-screen Show (4:3)</PresentationFormat>
  <Paragraphs>309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37</vt:i4>
      </vt:variant>
    </vt:vector>
  </HeadingPairs>
  <TitlesOfParts>
    <vt:vector size="56" baseType="lpstr">
      <vt:lpstr>.VnBodoniH</vt:lpstr>
      <vt:lpstr>.VnTime</vt:lpstr>
      <vt:lpstr>Arial</vt:lpstr>
      <vt:lpstr>Calibri</vt:lpstr>
      <vt:lpstr>Symbol</vt:lpstr>
      <vt:lpstr>Tahoma</vt:lpstr>
      <vt:lpstr>Times New Roman</vt:lpstr>
      <vt:lpstr>Verdana</vt:lpstr>
      <vt:lpstr>Wingdings</vt:lpstr>
      <vt:lpstr>Wingdings 3</vt:lpstr>
      <vt:lpstr>Office Theme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MyPC</cp:lastModifiedBy>
  <cp:revision>72</cp:revision>
  <dcterms:created xsi:type="dcterms:W3CDTF">2016-11-11T00:50:57Z</dcterms:created>
  <dcterms:modified xsi:type="dcterms:W3CDTF">2018-11-07T12:20:39Z</dcterms:modified>
</cp:coreProperties>
</file>